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Helvetica Neue"/>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HelveticaNeue-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546722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org/doi/suppl/10.1126/scitranslmed.aal2144/suppl_file/aal2144_tables_s1_to_s5.zip"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nologynetworks.com/analysis/articles/key-techniques-in-structural-biology-their-strengths-and-limitations-370666"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reative-biostructure.com/comparison-of-crystallography-nmr-and-em_6.htm" TargetMode="External"/><Relationship Id="rId3" Type="http://schemas.openxmlformats.org/officeDocument/2006/relationships/hyperlink" Target="https://www.technologynetworks.com/analysis/articles/cryo-electron-microscopy-principle-strengths-limitations-and-applications-377080" TargetMode="External"/><Relationship Id="rId4" Type="http://schemas.openxmlformats.org/officeDocument/2006/relationships/hyperlink" Target="https://www.ncbi.nlm.nih.gov/pmc/articles/PMC8228724/"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fizer.com/news/articles/how_do_viruses_mutate_and_what_it_means_for_a_vaccine"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river.com/resources/x-ray-crystallography-or-cryo-em-which-solution-should-you-choose#:~:text=X%2Dray%20crystallography%20can%20obtain,therefore%20be%20an%20easier%20optio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sca_esv=4b1ed64a7070598d&amp;sca_upv=1&amp;rlz=1C5CHFA_enUS1123US1123&amp;q=ultramicroscopic&amp;si=ACC90nxgmZHWZpVKM1-N6qpNGl1PBl6wDBqQlqPHujLkCVQ67W91Is5_gR0XGW748HM7OklCd2dHm-dRkyr3y2H256FUbX52RHglm3RYuhzJKWDX_bJed7ozHCNH_aBEiK8E-UBZyQBw&amp;expnd=1&amp;sa=X&amp;ved=2ahUKEwii9cDd6OmIAxX7F1kFHe9HCd0QyecJegQITBAO" TargetMode="External"/><Relationship Id="rId3" Type="http://schemas.openxmlformats.org/officeDocument/2006/relationships/hyperlink" Target="https://www.google.com/search?sca_esv=4b1ed64a7070598d&amp;sca_upv=1&amp;rlz=1C5CHFA_enUS1123US1123&amp;q=sols&amp;si=ACC90nwa3WNKLXe9J5hMOPZftYuilnJt8bF7w3-IBTDhceGTThZatcuiqYpfXbM-3AtHL-jtr1l6g3YPc6isZC_k5O2UoplYAA%3D%3D&amp;expnd=1&amp;sa=X&amp;ved=2ahUKEwii9cDd6OmIAxX7F1kFHe9HCd0QyecJegQITBAP" TargetMode="External"/><Relationship Id="rId4" Type="http://schemas.openxmlformats.org/officeDocument/2006/relationships/hyperlink" Target="https://www.google.com/search?sca_esv=4b1ed64a7070598d&amp;sca_upv=1&amp;rlz=1C5CHFA_enUS1123US1123&amp;q=centrifuging&amp;si=ACC90nxkzgN-KbLuTWKT81WCi4_ne0jPalpSOJScvRy6wvOsV0Mu0Wj59Izja_bRzcHySknHpvf4z8uDGiopzmUDDLpbP3qaPVFtNc7p17O-QG1ayszhXsw%3D&amp;expnd=1&amp;sa=X&amp;ved=2ahUKEwii9cDd6OmIAxX7F1kFHe9HCd0QyecJegQITBAQ" TargetMode="External"/><Relationship Id="rId5" Type="http://schemas.openxmlformats.org/officeDocument/2006/relationships/hyperlink" Target="https://www.google.com/search?sca_esv=4b1ed64a7070598d&amp;sca_upv=1&amp;rlz=1C5CHFA_enUS1123US1123&amp;q=dispersion&amp;si=ACC90nz-2feRzoY4yuySkO-aQE81pWUI7TOC5OKKsXyYDxolHIrQpI5XgQn3txfiZ4K4vYHFoTCgk_gEa7INLUZMzdtJUWJv-LjZdyHC4tdiQuUoOa6sz8w%3D&amp;expnd=1&amp;sa=X&amp;ved=2ahUKEwinneGp6emIAxU4EFkFHToDHAcQyecJegQIRhAO" TargetMode="External"/><Relationship Id="rId6" Type="http://schemas.openxmlformats.org/officeDocument/2006/relationships/hyperlink" Target="https://www.google.com/search?sca_esv=4b1ed64a7070598d&amp;sca_upv=1&amp;rlz=1C5CHFA_enUS1123US1123&amp;q=droplets&amp;si=ACC90nx67Z8g0WkBmnrPB4IqtqGvky0l58a6v3roChraeU9kx3sM4Lq0WY5efKBtgu2U4gv2KzubHNPpE-ue1FeHkpWawXZYMOVy6NOWwvxCRVvHOARfTSU%3D&amp;expnd=1&amp;sa=X&amp;ved=2ahUKEwinneGp6emIAxU4EFkFHToDHAcQyecJegQIRhAP" TargetMode="External"/><Relationship Id="rId7" Type="http://schemas.openxmlformats.org/officeDocument/2006/relationships/hyperlink" Target="https://www.google.com/search?sca_esv=4b1ed64a7070598d&amp;sca_upv=1&amp;rlz=1C5CHFA_enUS1123US1123&amp;q=miscible&amp;si=ACC90nx67Z8g0WkBmnrPB4IqtqGvDse-Rr0nI4_uUxFly5Gt7hTHzSyZ_Ctd5A0cnQJAfqB4P6kniAS-rMBpIVyDgqxIEzH1QLU-LJ5mEUbexHa6aT1CN2w%3D&amp;expnd=1&amp;sa=X&amp;ved=2ahUKEwinneGp6emIAxU4EFkFHToDHAcQyecJegQIRhAQ"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https://www.ncbi.nlm.nih.gov/pmc/articles/PMC5467220/</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075bb9f0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075bb9f05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talk more about this in a few slides, X-ray crystallography helps you visualize protein structures.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In this paper they explored the structure of Fab fragments and the GP120 protein complex.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Fab fragments are</a:t>
            </a:r>
            <a:r>
              <a:rPr lang="en"/>
              <a:t> regions of an antibody that binds to antigens</a:t>
            </a:r>
            <a:endParaRPr/>
          </a:p>
          <a:p>
            <a:pPr indent="0" lvl="0" marL="0" rtl="0" algn="l">
              <a:spcBef>
                <a:spcPts val="0"/>
              </a:spcBef>
              <a:spcAft>
                <a:spcPts val="0"/>
              </a:spcAft>
              <a:buNone/>
            </a:pPr>
            <a:r>
              <a:rPr lang="en"/>
              <a:t>Gp120 is a glycoprotein on the surface of HIV cells that helps the virus enter host cells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https://www.science.org/doi/suppl/10.1126/scitranslmed.aal2144/suppl_file/aal2144_tables_s1_to_s5.zip</a:t>
            </a:r>
            <a:endParaRPr sz="135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75bb9f05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75bb9f05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we will talk more in depth about Cryo-Electron Tomography/Subtomogram.   This method provides high resolution structure images using single particle electron microscopy.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paper uses it to look at the BG18 bNAb.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3ad0edb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3ad0edb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Maya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3ad0edb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3ad0edb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Maya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7b5de2c66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7b5de2c66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3a9f5cb2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3a9f5cb2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Felipe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7783644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7783644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Maya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BG18 is the most potent bNAb (as seen in the figure)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07783644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07783644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Felipe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7783644c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07783644c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Felipe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68229344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68229344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Felipe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7a92d0cc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7a92d0cc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07b5de2c6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07b5de2c6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bNAbs are significant because they can neutralize a wide range of HIV strains.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7b5de2c6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07b5de2c66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bNAbs are significant because they can neutralize a wide range of HIV strains.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BG1, BG18, and NC37 were combined and tested in mice they were able to suppress HIV-1 infection, indicating potential therapeutic use.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7b5de2c6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7b5de2c6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7b5de2c6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07b5de2c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241d39d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0241d39d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0241d39d7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0241d39d7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27dfd4b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27dfd4b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1c75ab27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1c75ab27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01c75ab27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01c75ab27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Advantages: </a:t>
            </a:r>
            <a:endParaRPr b="1"/>
          </a:p>
          <a:p>
            <a:pPr indent="-298450" lvl="0" marL="457200" rtl="0" algn="l">
              <a:spcBef>
                <a:spcPts val="0"/>
              </a:spcBef>
              <a:spcAft>
                <a:spcPts val="0"/>
              </a:spcAft>
              <a:buSzPts val="1100"/>
              <a:buChar char="-"/>
            </a:pPr>
            <a:r>
              <a:rPr lang="en"/>
              <a:t>There are little limitations on the sample’s molecular weight </a:t>
            </a:r>
            <a:endParaRPr/>
          </a:p>
          <a:p>
            <a:pPr indent="-298450" lvl="0" marL="457200" rtl="0" algn="l">
              <a:spcBef>
                <a:spcPts val="0"/>
              </a:spcBef>
              <a:spcAft>
                <a:spcPts val="0"/>
              </a:spcAft>
              <a:buSzPts val="1100"/>
              <a:buChar char="-"/>
            </a:pPr>
            <a:r>
              <a:rPr lang="en"/>
              <a:t>You can </a:t>
            </a:r>
            <a:r>
              <a:rPr lang="en"/>
              <a:t>retrieve</a:t>
            </a:r>
            <a:r>
              <a:rPr lang="en"/>
              <a:t> high resolution </a:t>
            </a:r>
            <a:r>
              <a:rPr lang="en"/>
              <a:t>structural</a:t>
            </a:r>
            <a:r>
              <a:rPr lang="en"/>
              <a:t> data </a:t>
            </a:r>
            <a:endParaRPr/>
          </a:p>
          <a:p>
            <a:pPr indent="0" lvl="0" marL="0" rtl="0" algn="l">
              <a:spcBef>
                <a:spcPts val="0"/>
              </a:spcBef>
              <a:spcAft>
                <a:spcPts val="0"/>
              </a:spcAft>
              <a:buNone/>
            </a:pPr>
            <a:r>
              <a:rPr b="1" lang="en"/>
              <a:t>Disadvantages</a:t>
            </a:r>
            <a:endParaRPr b="1"/>
          </a:p>
          <a:p>
            <a:pPr indent="-298450" lvl="0" marL="457200" rtl="0" algn="l">
              <a:spcBef>
                <a:spcPts val="0"/>
              </a:spcBef>
              <a:spcAft>
                <a:spcPts val="0"/>
              </a:spcAft>
              <a:buSzPts val="1100"/>
              <a:buChar char="-"/>
            </a:pPr>
            <a:r>
              <a:rPr lang="en"/>
              <a:t>Requires the sample to be crystallized which is difficult and time consuming AND limits the samples you can use </a:t>
            </a:r>
            <a:endParaRPr/>
          </a:p>
          <a:p>
            <a:pPr indent="-298450" lvl="1" marL="914400" rtl="0" algn="l">
              <a:spcBef>
                <a:spcPts val="0"/>
              </a:spcBef>
              <a:spcAft>
                <a:spcPts val="0"/>
              </a:spcAft>
              <a:buSzPts val="1100"/>
              <a:buChar char="-"/>
            </a:pPr>
            <a:r>
              <a:rPr lang="en"/>
              <a:t>For example it is hard to crystalize large, complex proteins or membrane-embedded proteins. For a secreted antigen </a:t>
            </a:r>
            <a:r>
              <a:rPr lang="en"/>
              <a:t>this could be fine, but for looking at a membrane tethered antigen for example this technique may be harder to apply. </a:t>
            </a:r>
            <a:endParaRPr/>
          </a:p>
          <a:p>
            <a:pPr indent="-298450" lvl="1" marL="914400" rtl="0" algn="l">
              <a:spcBef>
                <a:spcPts val="0"/>
              </a:spcBef>
              <a:spcAft>
                <a:spcPts val="0"/>
              </a:spcAft>
              <a:buSzPts val="1100"/>
              <a:buChar char="-"/>
            </a:pPr>
            <a:r>
              <a:rPr lang="en"/>
              <a:t>Because you crystalize the structure, it also represents a static crystalized form of the protein (may not be exactly relevant to how the shape of a protein can be dynamic in a living system) </a:t>
            </a:r>
            <a:endParaRPr/>
          </a:p>
          <a:p>
            <a:pPr indent="-298450" lvl="1" marL="914400" rtl="0" algn="l">
              <a:spcBef>
                <a:spcPts val="0"/>
              </a:spcBef>
              <a:spcAft>
                <a:spcPts val="0"/>
              </a:spcAft>
              <a:buSzPts val="1100"/>
              <a:buChar char="-"/>
            </a:pPr>
            <a:r>
              <a:rPr lang="en"/>
              <a:t>There is also a phase problem that can arise with this technique because during diffraction, you record the amplitude of diffracted X-rays but not their phases. However, molecular replacement can be used to fill in the holes in this information by using previously collected structure data to fill in gaps.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https://www.technologynetworks.com/analysis/articles/key-techniques-in-structural-biology-their-strengths-and-limitations-370666</a:t>
            </a:r>
            <a:r>
              <a:rPr lang="en"/>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01c75ab2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01c75ab2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Advantages: </a:t>
            </a:r>
            <a:endParaRPr b="1"/>
          </a:p>
          <a:p>
            <a:pPr indent="-298450" lvl="0" marL="457200" rtl="0" algn="l">
              <a:spcBef>
                <a:spcPts val="0"/>
              </a:spcBef>
              <a:spcAft>
                <a:spcPts val="0"/>
              </a:spcAft>
              <a:buSzPts val="1100"/>
              <a:buChar char="-"/>
            </a:pPr>
            <a:r>
              <a:rPr lang="en"/>
              <a:t>Since there is no </a:t>
            </a:r>
            <a:r>
              <a:rPr lang="en"/>
              <a:t>crystallization and using freezing instead</a:t>
            </a:r>
            <a:r>
              <a:rPr lang="en"/>
              <a:t> samples using this </a:t>
            </a:r>
            <a:r>
              <a:rPr lang="en"/>
              <a:t>technique</a:t>
            </a:r>
            <a:r>
              <a:rPr lang="en"/>
              <a:t> may be closer to their native state</a:t>
            </a:r>
            <a:endParaRPr/>
          </a:p>
          <a:p>
            <a:pPr indent="-298450" lvl="0" marL="457200" rtl="0" algn="l">
              <a:spcBef>
                <a:spcPts val="0"/>
              </a:spcBef>
              <a:spcAft>
                <a:spcPts val="0"/>
              </a:spcAft>
              <a:buSzPts val="1100"/>
              <a:buChar char="-"/>
            </a:pPr>
            <a:r>
              <a:rPr lang="en"/>
              <a:t>It also allows for a more dynamic view of protein structure rather than the static view of X-ray </a:t>
            </a:r>
            <a:r>
              <a:rPr lang="en"/>
              <a:t>Crystallography</a:t>
            </a:r>
            <a:r>
              <a:rPr lang="en"/>
              <a:t> </a:t>
            </a:r>
            <a:endParaRPr/>
          </a:p>
          <a:p>
            <a:pPr indent="-298450" lvl="0" marL="457200" rtl="0" algn="l">
              <a:spcBef>
                <a:spcPts val="0"/>
              </a:spcBef>
              <a:spcAft>
                <a:spcPts val="0"/>
              </a:spcAft>
              <a:buSzPts val="1100"/>
              <a:buChar char="-"/>
            </a:pPr>
            <a:r>
              <a:rPr lang="en"/>
              <a:t>Also because there is no </a:t>
            </a:r>
            <a:r>
              <a:rPr lang="en"/>
              <a:t>crystallization</a:t>
            </a:r>
            <a:r>
              <a:rPr lang="en"/>
              <a:t>, this </a:t>
            </a:r>
            <a:r>
              <a:rPr lang="en"/>
              <a:t>technique</a:t>
            </a:r>
            <a:r>
              <a:rPr lang="en"/>
              <a:t> can be used to study larger, </a:t>
            </a:r>
            <a:r>
              <a:rPr lang="en"/>
              <a:t>flexible</a:t>
            </a:r>
            <a:r>
              <a:rPr lang="en"/>
              <a:t> or membrane associated structures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Disadvantages: </a:t>
            </a:r>
            <a:endParaRPr b="1"/>
          </a:p>
          <a:p>
            <a:pPr indent="-298450" lvl="0" marL="457200" rtl="0" algn="l">
              <a:spcBef>
                <a:spcPts val="0"/>
              </a:spcBef>
              <a:spcAft>
                <a:spcPts val="0"/>
              </a:spcAft>
              <a:buSzPts val="1100"/>
              <a:buChar char="-"/>
            </a:pPr>
            <a:r>
              <a:rPr lang="en"/>
              <a:t>The output of this technique is computationally demanding (may require skill or good computing power to analyze) </a:t>
            </a:r>
            <a:endParaRPr/>
          </a:p>
          <a:p>
            <a:pPr indent="-298450" lvl="0" marL="457200" rtl="0" algn="l">
              <a:spcBef>
                <a:spcPts val="0"/>
              </a:spcBef>
              <a:spcAft>
                <a:spcPts val="0"/>
              </a:spcAft>
              <a:buSzPts val="1100"/>
              <a:buChar char="-"/>
            </a:pPr>
            <a:r>
              <a:rPr lang="en"/>
              <a:t>In general this </a:t>
            </a:r>
            <a:r>
              <a:rPr lang="en"/>
              <a:t>technique</a:t>
            </a:r>
            <a:r>
              <a:rPr lang="en"/>
              <a:t> has lower resolution, </a:t>
            </a:r>
            <a:r>
              <a:rPr lang="en"/>
              <a:t>although</a:t>
            </a:r>
            <a:r>
              <a:rPr lang="en"/>
              <a:t> recent improvements have been made towards the resolution of X-ray Crystallography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https://www.creative-biostructure.com/comparison-of-crystallography-nmr-and-em_6.htm</a:t>
            </a:r>
            <a:r>
              <a:rPr lang="en"/>
              <a:t> </a:t>
            </a:r>
            <a:endParaRPr/>
          </a:p>
          <a:p>
            <a:pPr indent="0" lvl="0" marL="0" rtl="0" algn="l">
              <a:spcBef>
                <a:spcPts val="0"/>
              </a:spcBef>
              <a:spcAft>
                <a:spcPts val="0"/>
              </a:spcAft>
              <a:buNone/>
            </a:pPr>
            <a:r>
              <a:rPr lang="en" u="sng">
                <a:solidFill>
                  <a:schemeClr val="hlink"/>
                </a:solidFill>
                <a:hlinkClick r:id="rId3"/>
              </a:rPr>
              <a:t>https://www.technologynetworks.com/analysis/articles/cryo-electron-microscopy-principle-strengths-limitations-and-applications-377080</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https://www.ncbi.nlm.nih.gov/pmc/articles/PMC8228724/</a:t>
            </a:r>
            <a:r>
              <a:rPr lang="en"/>
              <a:t> (improvements in resolution)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01c75ab27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01c75ab27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 fraction of HIV-1–infected individuals develop broadly neutralizing antibodies (or bNAbs) that show potent neutralizing of a range of different HIV-1 isolates. </a:t>
            </a:r>
            <a:endParaRPr sz="1300"/>
          </a:p>
          <a:p>
            <a:pPr indent="-311150" lvl="0" marL="457200" rtl="0" algn="l">
              <a:spcBef>
                <a:spcPts val="0"/>
              </a:spcBef>
              <a:spcAft>
                <a:spcPts val="0"/>
              </a:spcAft>
              <a:buSzPts val="1300"/>
              <a:buChar char="●"/>
            </a:pPr>
            <a:r>
              <a:rPr lang="en" sz="1300"/>
              <a:t>bNAbs typically develop over 1 to 3 years </a:t>
            </a:r>
            <a:r>
              <a:rPr lang="en" sz="1300">
                <a:solidFill>
                  <a:schemeClr val="dk1"/>
                </a:solidFill>
              </a:rPr>
              <a:t>through</a:t>
            </a:r>
            <a:r>
              <a:rPr lang="en" sz="1300">
                <a:solidFill>
                  <a:schemeClr val="dk1"/>
                </a:solidFill>
              </a:rPr>
              <a:t> iterative rounds of antibody gene mutation and selection to combat virus mutation.</a:t>
            </a:r>
            <a:endParaRPr sz="1300"/>
          </a:p>
          <a:p>
            <a:pPr indent="-311150" lvl="0" marL="457200" rtl="0" algn="l">
              <a:spcBef>
                <a:spcPts val="0"/>
              </a:spcBef>
              <a:spcAft>
                <a:spcPts val="0"/>
              </a:spcAft>
              <a:buSzPts val="1300"/>
              <a:buChar char="●"/>
            </a:pPr>
            <a:r>
              <a:rPr lang="en" sz="1300"/>
              <a:t>When the first neutralization of virus occurs via early antibodies, the viruses start to feel pressure and will evolve to avoid death. </a:t>
            </a:r>
            <a:endParaRPr sz="1300"/>
          </a:p>
          <a:p>
            <a:pPr indent="-311150" lvl="0" marL="457200" rtl="0" algn="l">
              <a:spcBef>
                <a:spcPts val="0"/>
              </a:spcBef>
              <a:spcAft>
                <a:spcPts val="0"/>
              </a:spcAft>
              <a:buSzPts val="1300"/>
              <a:buChar char="●"/>
            </a:pPr>
            <a:r>
              <a:rPr lang="en" sz="1300"/>
              <a:t>The antibodies are constantly evolving to respond and catch up with the continuously evolving circulating viral strains. </a:t>
            </a:r>
            <a:endParaRPr sz="1300"/>
          </a:p>
          <a:p>
            <a:pPr indent="-311150" lvl="0" marL="457200" rtl="0" algn="l">
              <a:spcBef>
                <a:spcPts val="0"/>
              </a:spcBef>
              <a:spcAft>
                <a:spcPts val="0"/>
              </a:spcAft>
              <a:buSzPts val="1300"/>
              <a:buChar char="●"/>
            </a:pPr>
            <a:r>
              <a:rPr lang="en" sz="1300"/>
              <a:t>The viral strains that are sensitive to antibodies produced by the body will general be neutralized and die leaving a population of only host antibody-resistant HIV-1 variants. The body will continue to develop new antibodies to attempt to attack newly emerging strains but some of these non-sensitive strains can remain in </a:t>
            </a:r>
            <a:r>
              <a:rPr lang="en" sz="1300"/>
              <a:t>circulation</a:t>
            </a:r>
            <a:r>
              <a:rPr lang="en" sz="1300"/>
              <a:t>. </a:t>
            </a:r>
            <a:endParaRPr sz="1300"/>
          </a:p>
          <a:p>
            <a:pPr indent="-311150" lvl="0" marL="457200" rtl="0" algn="l">
              <a:spcBef>
                <a:spcPts val="0"/>
              </a:spcBef>
              <a:spcAft>
                <a:spcPts val="0"/>
              </a:spcAft>
              <a:buSzPts val="1300"/>
              <a:buChar char="●"/>
            </a:pPr>
            <a:r>
              <a:rPr lang="en" sz="1300"/>
              <a:t>The end result of this coevolution is a population of bNAbs that can neutralize large numbers of heterologous viral variants but usually fail to neutralize autologous circulating viral strains. This means that bNabs may be unable to control HIV-1 chronic infection for the individual who developed them.</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u="sng">
                <a:solidFill>
                  <a:schemeClr val="hlink"/>
                </a:solidFill>
                <a:hlinkClick r:id="rId2"/>
              </a:rPr>
              <a:t>https://www.pfizer.com/news/articles/how_do_viruses_mutate_and_what_it_means_for_a_vaccine</a:t>
            </a:r>
            <a:r>
              <a:rPr lang="en" sz="1300"/>
              <a:t> </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01c75ab27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01c75ab2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Much of the decisions to use either method will be decided by the sample you are looking at (the size, flexibility, ease of </a:t>
            </a:r>
            <a:r>
              <a:rPr lang="en"/>
              <a:t>crystallization</a:t>
            </a:r>
            <a:r>
              <a:rPr lang="en"/>
              <a:t>, need for a dynamic view, etc)</a:t>
            </a:r>
            <a:endParaRPr/>
          </a:p>
          <a:p>
            <a:pPr indent="-298450" lvl="0" marL="457200" rtl="0" algn="l">
              <a:spcBef>
                <a:spcPts val="0"/>
              </a:spcBef>
              <a:spcAft>
                <a:spcPts val="0"/>
              </a:spcAft>
              <a:buSzPts val="1100"/>
              <a:buChar char="-"/>
            </a:pPr>
            <a:r>
              <a:rPr lang="en"/>
              <a:t>Without these limitations however, researchers (like from this paper) can use both methods together to illuminate the structure at </a:t>
            </a:r>
            <a:r>
              <a:rPr lang="en"/>
              <a:t>high</a:t>
            </a:r>
            <a:r>
              <a:rPr lang="en"/>
              <a:t> resolution (fill in the blanks or areas of lower resolution from one method with data from another) and can determine a steady and more native-like state of the structures.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https://www.criver.com/resources/x-ray-crystallography-or-cryo-em-which-solution-should-you-choose#:~:text=X%2Dray%20crystallography%20can%20obtain,therefore%20be%20an%20easier%20option</a:t>
            </a:r>
            <a:r>
              <a:rPr lang="en"/>
              <a: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1c75ab27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01c75ab27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know the main function is: to determine structure of proteins and biological macromolecules </a:t>
            </a:r>
            <a:endParaRPr sz="1200"/>
          </a:p>
          <a:p>
            <a:pPr indent="-304800" lvl="0" marL="457200" rtl="0" algn="l">
              <a:spcBef>
                <a:spcPts val="0"/>
              </a:spcBef>
              <a:spcAft>
                <a:spcPts val="0"/>
              </a:spcAft>
              <a:buSzPts val="1200"/>
              <a:buChar char="-"/>
            </a:pPr>
            <a:r>
              <a:rPr lang="en" sz="1200"/>
              <a:t>This is how it is used to develop drugs and improve drug delivery </a:t>
            </a:r>
            <a:endParaRPr sz="1200"/>
          </a:p>
          <a:p>
            <a:pPr indent="-304800" lvl="0" marL="457200" rtl="0" algn="l">
              <a:spcBef>
                <a:spcPts val="0"/>
              </a:spcBef>
              <a:spcAft>
                <a:spcPts val="0"/>
              </a:spcAft>
              <a:buSzPts val="1200"/>
              <a:buChar char="-"/>
            </a:pPr>
            <a:r>
              <a:rPr lang="en" sz="1200"/>
              <a:t>This was used in the discovery of the double helix structure in 1953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Chemistry: </a:t>
            </a:r>
            <a:endParaRPr b="1" sz="1200"/>
          </a:p>
          <a:p>
            <a:pPr indent="0" lvl="0" marL="0" rtl="0" algn="l">
              <a:spcBef>
                <a:spcPts val="0"/>
              </a:spcBef>
              <a:spcAft>
                <a:spcPts val="0"/>
              </a:spcAft>
              <a:buNone/>
            </a:pPr>
            <a:r>
              <a:rPr lang="en" sz="1200"/>
              <a:t>Shows us </a:t>
            </a:r>
            <a:r>
              <a:rPr lang="en" sz="1200"/>
              <a:t>arrangement of atoms within molecules, helps us identify unknown compounds, verify the structure of newly synthesized molecules, and determine intermediate and transition states of chemical reactions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Pharmacology: </a:t>
            </a:r>
            <a:endParaRPr b="1" sz="1200"/>
          </a:p>
          <a:p>
            <a:pPr indent="0" lvl="0" marL="0" rtl="0" algn="l">
              <a:spcBef>
                <a:spcPts val="0"/>
              </a:spcBef>
              <a:spcAft>
                <a:spcPts val="0"/>
              </a:spcAft>
              <a:buNone/>
            </a:pPr>
            <a:r>
              <a:rPr lang="en" sz="1200"/>
              <a:t>Used to look at different crystal forms (polymorphs) of the same compound which can have varying solubility and stability, affecting the drug's efficacy and shelf-life.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Materials science: </a:t>
            </a:r>
            <a:endParaRPr b="1" sz="1200"/>
          </a:p>
          <a:p>
            <a:pPr indent="0" lvl="0" marL="0" rtl="0" algn="l">
              <a:spcBef>
                <a:spcPts val="0"/>
              </a:spcBef>
              <a:spcAft>
                <a:spcPts val="0"/>
              </a:spcAft>
              <a:buNone/>
            </a:pPr>
            <a:r>
              <a:rPr lang="en" sz="1200"/>
              <a:t>Has applications in crystal engineering and semiconductor research. Can tell us about conductivity, magnetism, gas </a:t>
            </a:r>
            <a:r>
              <a:rPr lang="en" sz="1200"/>
              <a:t>separation</a:t>
            </a:r>
            <a:r>
              <a:rPr lang="en" sz="1200"/>
              <a:t> </a:t>
            </a:r>
            <a:r>
              <a:rPr lang="en" sz="1200"/>
              <a:t>abilities</a:t>
            </a:r>
            <a:r>
              <a:rPr lang="en" sz="1200"/>
              <a:t> and optical behaviors which is crucial for the design and production of electronic components like transistors and solar cells.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Geology and Mineralogy : </a:t>
            </a:r>
            <a:endParaRPr b="1" sz="1200"/>
          </a:p>
          <a:p>
            <a:pPr indent="0" lvl="0" marL="0" rtl="0" algn="l">
              <a:spcBef>
                <a:spcPts val="0"/>
              </a:spcBef>
              <a:spcAft>
                <a:spcPts val="0"/>
              </a:spcAft>
              <a:buNone/>
            </a:pPr>
            <a:r>
              <a:rPr lang="en" sz="1200"/>
              <a:t>Geologists use X-ray crystallography to determine the atomic structure of minerals, helping to understand their properties, formation conditions, and origins.</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None/>
            </a:pPr>
            <a:r>
              <a:rPr b="1" lang="en" sz="1200"/>
              <a:t>Forensic Science: </a:t>
            </a:r>
            <a:endParaRPr b="1" sz="1200"/>
          </a:p>
          <a:p>
            <a:pPr indent="0" lvl="0" marL="0" rtl="0" algn="l">
              <a:spcBef>
                <a:spcPts val="0"/>
              </a:spcBef>
              <a:spcAft>
                <a:spcPts val="0"/>
              </a:spcAft>
              <a:buNone/>
            </a:pPr>
            <a:r>
              <a:rPr lang="en" sz="1200"/>
              <a:t>identify unknown substances in forensic investigations, such as determining the composition of suspicious powders or crystalline substances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06ab2a5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06ab2a55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we know CE tomography in the context of this paper is to study large protein complexes and intact structure of viruses like HIV with extremely high resolution.  An important distinction between Xray </a:t>
            </a:r>
            <a:r>
              <a:rPr lang="en"/>
              <a:t>crystallography</a:t>
            </a:r>
            <a:r>
              <a:rPr lang="en"/>
              <a:t> and Cryo-ET is Cryo-ET can be used to look at amorphous solids, not just crystalline solids.  But can also be used for.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300"/>
              <a:t>Nanotech:</a:t>
            </a:r>
            <a:endParaRPr b="1" sz="1300"/>
          </a:p>
          <a:p>
            <a:pPr indent="0" lvl="0" marL="0" rtl="0" algn="l">
              <a:spcBef>
                <a:spcPts val="0"/>
              </a:spcBef>
              <a:spcAft>
                <a:spcPts val="0"/>
              </a:spcAft>
              <a:buNone/>
            </a:pPr>
            <a:r>
              <a:rPr lang="en" sz="1300"/>
              <a:t>Shows  three-dimensional structure of nanoparticles, nanocrystals, and other nanoscale materials helps us understand how these materials are structured at the atomic level, providing insights about properties and behaviors.  </a:t>
            </a:r>
            <a:endParaRPr sz="1300"/>
          </a:p>
          <a:p>
            <a:pPr indent="0" lvl="0" marL="0" rtl="0" algn="l">
              <a:spcBef>
                <a:spcPts val="0"/>
              </a:spcBef>
              <a:spcAft>
                <a:spcPts val="0"/>
              </a:spcAft>
              <a:buNone/>
            </a:pPr>
            <a:r>
              <a:rPr lang="en" sz="1300"/>
              <a:t>W hich is crucial for applications in energy storage, catalysis, material design, electronics, optics, and other technological fields.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solidFill>
                  <a:schemeClr val="dk1"/>
                </a:solidFill>
              </a:rPr>
              <a:t>Synthetic Biology: </a:t>
            </a:r>
            <a:endParaRPr b="1" sz="1300">
              <a:solidFill>
                <a:schemeClr val="dk1"/>
              </a:solidFill>
            </a:endParaRPr>
          </a:p>
          <a:p>
            <a:pPr indent="0" lvl="0" marL="0" rtl="0" algn="l">
              <a:spcBef>
                <a:spcPts val="0"/>
              </a:spcBef>
              <a:spcAft>
                <a:spcPts val="0"/>
              </a:spcAft>
              <a:buNone/>
            </a:pPr>
            <a:r>
              <a:rPr lang="en" sz="1300">
                <a:solidFill>
                  <a:schemeClr val="dk1"/>
                </a:solidFill>
              </a:rPr>
              <a:t>Shows structural analysis of engineered biological systems or synthetic assemblies, such as artificial membranes or molecular machines, which are used in bioengineering and nanotechnology.</a:t>
            </a:r>
            <a:endParaRPr b="1" sz="1300"/>
          </a:p>
          <a:p>
            <a:pPr indent="0" lvl="0" marL="0" rtl="0" algn="l">
              <a:spcBef>
                <a:spcPts val="0"/>
              </a:spcBef>
              <a:spcAft>
                <a:spcPts val="0"/>
              </a:spcAft>
              <a:buNone/>
            </a:pPr>
            <a:r>
              <a:t/>
            </a:r>
            <a:endParaRPr b="1" sz="1300"/>
          </a:p>
          <a:p>
            <a:pPr indent="0" lvl="0" marL="0" rtl="0" algn="l">
              <a:spcBef>
                <a:spcPts val="0"/>
              </a:spcBef>
              <a:spcAft>
                <a:spcPts val="0"/>
              </a:spcAft>
              <a:buClr>
                <a:schemeClr val="dk1"/>
              </a:buClr>
              <a:buSzPts val="1100"/>
              <a:buFont typeface="Arial"/>
              <a:buNone/>
            </a:pPr>
            <a:r>
              <a:rPr b="1" lang="en" sz="1300">
                <a:solidFill>
                  <a:schemeClr val="dk1"/>
                </a:solidFill>
              </a:rPr>
              <a:t>Materials Science: </a:t>
            </a:r>
            <a:endParaRPr b="1" sz="1300">
              <a:solidFill>
                <a:schemeClr val="dk1"/>
              </a:solidFill>
            </a:endParaRPr>
          </a:p>
          <a:p>
            <a:pPr indent="0" lvl="0" marL="0" rtl="0" algn="l">
              <a:spcBef>
                <a:spcPts val="0"/>
              </a:spcBef>
              <a:spcAft>
                <a:spcPts val="0"/>
              </a:spcAft>
              <a:buNone/>
            </a:pPr>
            <a:r>
              <a:rPr lang="en" sz="1300"/>
              <a:t>The technique is used to study soft polymer materials or </a:t>
            </a:r>
            <a:r>
              <a:rPr lang="en" sz="1300"/>
              <a:t>amorphous</a:t>
            </a:r>
            <a:r>
              <a:rPr lang="en" sz="1300"/>
              <a:t> materials, such as hydrogels and biopolymers in their hydrated state.  Studying amorphous materials is important in fields like glass technology, metallurgy, and ceramics.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Cryo-ET also helps in the 3D imaging of metal alloys, revealing how atomic structures form and evolve under different environmental conditions, which can be used to design stronger and more resilient materials. </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Environmental</a:t>
            </a:r>
            <a:r>
              <a:rPr b="1" lang="en" sz="1300"/>
              <a:t> Science: </a:t>
            </a:r>
            <a:endParaRPr b="1" sz="1300"/>
          </a:p>
          <a:p>
            <a:pPr indent="0" lvl="0" marL="0" rtl="0" algn="l">
              <a:spcBef>
                <a:spcPts val="0"/>
              </a:spcBef>
              <a:spcAft>
                <a:spcPts val="0"/>
              </a:spcAft>
              <a:buNone/>
            </a:pPr>
            <a:r>
              <a:rPr lang="en" sz="1300"/>
              <a:t>Shows structural interactions of microorganisms with their environments, helping to understand how microbes contribute to biogeochemical cycles (e.g., carbon, nitrogen cycles). </a:t>
            </a:r>
            <a:endParaRPr sz="1300"/>
          </a:p>
          <a:p>
            <a:pPr indent="0" lvl="0" marL="0" rtl="0" algn="l">
              <a:spcBef>
                <a:spcPts val="0"/>
              </a:spcBef>
              <a:spcAft>
                <a:spcPts val="0"/>
              </a:spcAft>
              <a:buNone/>
            </a:pPr>
            <a:r>
              <a:rPr lang="en" sz="1300"/>
              <a:t>Soil particle and mineral imaging imaging is valuable for studying soil formation, erosion, and the interactions of minerals with organic materials.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Food Science: </a:t>
            </a:r>
            <a:endParaRPr b="1" sz="1300"/>
          </a:p>
          <a:p>
            <a:pPr indent="0" lvl="0" marL="0" rtl="0" algn="l">
              <a:spcBef>
                <a:spcPts val="0"/>
              </a:spcBef>
              <a:spcAft>
                <a:spcPts val="0"/>
              </a:spcAft>
              <a:buNone/>
            </a:pPr>
            <a:r>
              <a:rPr lang="en" sz="1300"/>
              <a:t>Cryo-ET is used to study the microstructure of food emulsions, gels, and colloidal suspensions, which are important in understanding food texture, stability, and processing.  </a:t>
            </a:r>
            <a:endParaRPr sz="1300"/>
          </a:p>
          <a:p>
            <a:pPr indent="0" lvl="0" marL="0" rtl="0" algn="l">
              <a:spcBef>
                <a:spcPts val="0"/>
              </a:spcBef>
              <a:spcAft>
                <a:spcPts val="0"/>
              </a:spcAft>
              <a:buNone/>
            </a:pPr>
            <a:r>
              <a:rPr lang="en" sz="1300"/>
              <a:t>One example is with ice cream and dairy products, </a:t>
            </a:r>
            <a:r>
              <a:rPr lang="en" sz="1300">
                <a:solidFill>
                  <a:schemeClr val="dk1"/>
                </a:solidFill>
              </a:rPr>
              <a:t>helps to visualize the distribution and formation of ice crystals and fat structures which contributes to the improvement of texture and quality of the food.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Side note if needed: </a:t>
            </a:r>
            <a:endParaRPr b="1" sz="1300"/>
          </a:p>
          <a:p>
            <a:pPr indent="0" lvl="0" marL="0" rtl="0" algn="l">
              <a:spcBef>
                <a:spcPts val="0"/>
              </a:spcBef>
              <a:spcAft>
                <a:spcPts val="0"/>
              </a:spcAft>
              <a:buNone/>
            </a:pPr>
            <a:r>
              <a:rPr lang="en" sz="1300" u="sng"/>
              <a:t>Colloid definition: </a:t>
            </a:r>
            <a:r>
              <a:rPr lang="en" sz="1300"/>
              <a:t>a homogeneous noncrystalline substance consisting of large molecules or </a:t>
            </a:r>
            <a:r>
              <a:rPr lang="en" sz="1300">
                <a:uFill>
                  <a:noFill/>
                </a:uFill>
                <a:hlinkClick r:id="rId2"/>
              </a:rPr>
              <a:t>ultramicroscopic</a:t>
            </a:r>
            <a:r>
              <a:rPr lang="en" sz="1300"/>
              <a:t> particles of one substance dispersed through a second substance. Colloids include gels, </a:t>
            </a:r>
            <a:r>
              <a:rPr lang="en" sz="1300">
                <a:uFill>
                  <a:noFill/>
                </a:uFill>
                <a:hlinkClick r:id="rId3"/>
              </a:rPr>
              <a:t>sols</a:t>
            </a:r>
            <a:r>
              <a:rPr lang="en" sz="1300"/>
              <a:t>, and emulsions; the particles do not settle, and cannot be separated out by ordinary filtering or </a:t>
            </a:r>
            <a:r>
              <a:rPr lang="en" sz="1300">
                <a:uFill>
                  <a:noFill/>
                </a:uFill>
                <a:hlinkClick r:id="rId4"/>
              </a:rPr>
              <a:t>centrifuging</a:t>
            </a:r>
            <a:r>
              <a:rPr lang="en" sz="1300"/>
              <a:t> like those in a suspension.</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u="sng"/>
              <a:t>Emulsion definition: </a:t>
            </a:r>
            <a:r>
              <a:rPr lang="en" sz="1300"/>
              <a:t>a fine </a:t>
            </a:r>
            <a:r>
              <a:rPr lang="en" sz="1300">
                <a:uFill>
                  <a:noFill/>
                </a:uFill>
                <a:hlinkClick r:id="rId5"/>
              </a:rPr>
              <a:t>dispersion</a:t>
            </a:r>
            <a:r>
              <a:rPr lang="en" sz="1300"/>
              <a:t> of minute </a:t>
            </a:r>
            <a:r>
              <a:rPr lang="en" sz="1300">
                <a:uFill>
                  <a:noFill/>
                </a:uFill>
                <a:hlinkClick r:id="rId6"/>
              </a:rPr>
              <a:t>droplets</a:t>
            </a:r>
            <a:r>
              <a:rPr lang="en" sz="1300"/>
              <a:t> of one liquid in another in which it is not soluble or </a:t>
            </a:r>
            <a:r>
              <a:rPr lang="en" sz="1300">
                <a:uFill>
                  <a:noFill/>
                </a:uFill>
                <a:hlinkClick r:id="rId7"/>
              </a:rPr>
              <a:t>miscible</a:t>
            </a:r>
            <a:r>
              <a:rPr lang="en" sz="1300"/>
              <a:t>.</a:t>
            </a:r>
            <a:endParaRPr sz="1300" u="sng"/>
          </a:p>
          <a:p>
            <a:pPr indent="0" lvl="0" marL="0" rtl="0" algn="l">
              <a:spcBef>
                <a:spcPts val="0"/>
              </a:spcBef>
              <a:spcAft>
                <a:spcPts val="0"/>
              </a:spcAft>
              <a:buNone/>
            </a:pPr>
            <a:r>
              <a:t/>
            </a:r>
            <a:endParaRPr sz="1300">
              <a:solidFill>
                <a:srgbClr val="E8E8E8"/>
              </a:solidFill>
              <a:highlight>
                <a:srgbClr val="1F1F1F"/>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07b5de2c66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07b5de2c66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09954eb2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09954eb2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027dfd4b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027dfd4b0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d3ad0edb8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d3ad0edb8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1c75ab27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1c75ab27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 with many immune system processes, however, there is large variation between individuals. Some individuals who develop highly neutralizing bNAbs can control their HIV-1 infection and maintain low viremia for many years. This led the researchers to investigate the research question: Is it possible to have autologous bNAbs [that] can coexist with bNAb-sensitive viruses and contribute to HIV-1 control?</a:t>
            </a:r>
            <a:endParaRPr sz="1300"/>
          </a:p>
          <a:p>
            <a:pPr indent="0" lvl="0" marL="0" rtl="0" algn="l">
              <a:spcBef>
                <a:spcPts val="0"/>
              </a:spcBef>
              <a:spcAft>
                <a:spcPts val="0"/>
              </a:spcAft>
              <a:buNone/>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7a92d0c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7a92d0c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7a92d0cc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7a92d0cc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part of the paper’s methods that we thought was important to mention was the selection of the donor studied. </a:t>
            </a:r>
            <a:r>
              <a:rPr lang="en">
                <a:solidFill>
                  <a:schemeClr val="dk1"/>
                </a:solidFill>
              </a:rPr>
              <a:t>This donor was chosen because they: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Long-term Control: </a:t>
            </a:r>
            <a:r>
              <a:rPr lang="en">
                <a:solidFill>
                  <a:schemeClr val="dk1"/>
                </a:solidFill>
              </a:rPr>
              <a:t>maintained low viral loads for decades (30 years), indicating a unique immune response capable of controlling HIV-1 without antiretroviral therapy.</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Broadly Neutralizing Antibodies (bNAbs):</a:t>
            </a:r>
            <a:r>
              <a:rPr lang="en">
                <a:solidFill>
                  <a:schemeClr val="dk1"/>
                </a:solidFill>
              </a:rPr>
              <a:t> developed multiple bNAbs targeting different sites on the HIV-1 envelope, which are crucial for neutralizing a wide range of HIV-1 strains.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Coexistence of Sensitive Viruses: </a:t>
            </a:r>
            <a:r>
              <a:rPr lang="en">
                <a:solidFill>
                  <a:schemeClr val="dk1"/>
                </a:solidFill>
              </a:rPr>
              <a:t>Despite the presence of potent bNAbs, the donor’s plasma contained HIV-1 strains that remained sensitive to these antibodies, providing a unique opportunity to study the interaction between bNAbs and the virus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75bb9f0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75bb9f0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magnetic beads are coated with anti-CD19 antibodies</a:t>
            </a:r>
            <a:r>
              <a:rPr lang="en">
                <a:solidFill>
                  <a:schemeClr val="dk1"/>
                </a:solidFill>
              </a:rPr>
              <a:t> that specifically bind</a:t>
            </a:r>
            <a:r>
              <a:rPr lang="en">
                <a:solidFill>
                  <a:schemeClr val="dk1"/>
                </a:solidFill>
              </a:rPr>
              <a:t> to CD19, a surface marker on B cells.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allows the isolation and concentration of B cells from a mixed population of peripheral blood mononuclear cells (PBMCs) through magnetic separation.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makes it easier to focus on the target cells for subsequent analysis and experiments.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Bait: an antigen, which mimics a part of the virus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75bb9f05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75bb9f05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Igλ &amp; Igκ chains amplified using rescue and regular primers respectively.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PCR products were sequenced and analyzed.  Then the purified and digested PCR products were cloned into human Igg1, Igk, or Igλ expression vectors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PCR products with the expression plasmids produced using human embryonic kidney cells.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75bb9f05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75bb9f05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63500" rtl="0" algn="l">
              <a:lnSpc>
                <a:spcPct val="115000"/>
              </a:lnSpc>
              <a:spcBef>
                <a:spcPts val="0"/>
              </a:spcBef>
              <a:spcAft>
                <a:spcPts val="0"/>
              </a:spcAft>
              <a:buNone/>
            </a:pPr>
            <a:r>
              <a:rPr lang="en"/>
              <a:t>The luciferase-based TZM-bL cell assay measures the neutralization of HIV-1 by antibodies. It works by measuring how much the expression of the firefly luciferase reporter gene is reduced after a single round of infection with Env-pseudotyped viruses. </a:t>
            </a:r>
            <a:endParaRPr/>
          </a:p>
          <a:p>
            <a:pPr indent="0" lvl="0" marL="0" rtl="0" algn="l">
              <a:lnSpc>
                <a:spcPct val="115000"/>
              </a:lnSpc>
              <a:spcBef>
                <a:spcPts val="1500"/>
              </a:spcBef>
              <a:spcAft>
                <a:spcPts val="0"/>
              </a:spcAft>
              <a:buNone/>
            </a:pPr>
            <a:r>
              <a:rPr lang="en"/>
              <a:t>Env pseudoviruses were incubated with fivefold serial dilutions of single antibodies </a:t>
            </a:r>
            <a:endParaRPr/>
          </a:p>
          <a:p>
            <a:pPr indent="0" lvl="0" marL="0" rtl="0" algn="l">
              <a:spcBef>
                <a:spcPts val="1200"/>
              </a:spcBef>
              <a:spcAft>
                <a:spcPts val="0"/>
              </a:spcAft>
              <a:buNone/>
            </a:pPr>
            <a:r>
              <a:rPr lang="en"/>
              <a:t>Env-pseudotyped viruses are a type of virus that are used in research to study HIV-1 neutralizing antibodies and other viruses. They are produced by co-transfecting cell lines with an Env expression vector. </a:t>
            </a:r>
            <a:endParaRPr/>
          </a:p>
          <a:p>
            <a:pPr indent="0" lvl="0" marL="0" rtl="0" algn="l">
              <a:spcBef>
                <a:spcPts val="0"/>
              </a:spcBef>
              <a:spcAft>
                <a:spcPts val="0"/>
              </a:spcAft>
              <a:buNone/>
            </a:pPr>
            <a:r>
              <a:t/>
            </a:r>
            <a:endParaRPr/>
          </a:p>
          <a:p>
            <a:pPr indent="0" lvl="0" marL="0" marR="63500" rtl="0" algn="l">
              <a:lnSpc>
                <a:spcPct val="115000"/>
              </a:lnSpc>
              <a:spcBef>
                <a:spcPts val="0"/>
              </a:spcBef>
              <a:spcAft>
                <a:spcPts val="0"/>
              </a:spcAft>
              <a:buClr>
                <a:schemeClr val="dk1"/>
              </a:buClr>
              <a:buSzPts val="1100"/>
              <a:buFont typeface="Arial"/>
              <a:buNone/>
            </a:pPr>
            <a:r>
              <a:rPr lang="en"/>
              <a:t>Applied TZM-bl cells because they are permissive to infection by many strains of HIV</a:t>
            </a:r>
            <a:endParaRPr/>
          </a:p>
          <a:p>
            <a:pPr indent="0" lvl="0" marL="0" rtl="0" algn="l">
              <a:lnSpc>
                <a:spcPct val="115000"/>
              </a:lnSpc>
              <a:spcBef>
                <a:spcPts val="1500"/>
              </a:spcBef>
              <a:spcAft>
                <a:spcPts val="0"/>
              </a:spcAft>
              <a:buClr>
                <a:schemeClr val="dk1"/>
              </a:buClr>
              <a:buSzPts val="1100"/>
              <a:buFont typeface="Arial"/>
              <a:buNone/>
            </a:pPr>
            <a:r>
              <a:t/>
            </a:r>
            <a:endParaRPr sz="1350">
              <a:solidFill>
                <a:srgbClr val="EEF0FF"/>
              </a:solidFill>
              <a:highlight>
                <a:srgbClr val="1F1F1F"/>
              </a:highlight>
              <a:latin typeface="Roboto"/>
              <a:ea typeface="Roboto"/>
              <a:cs typeface="Roboto"/>
              <a:sym typeface="Roboto"/>
            </a:endParaRPr>
          </a:p>
          <a:p>
            <a:pPr indent="0" lvl="0" marL="0" rtl="0" algn="l">
              <a:spcBef>
                <a:spcPts val="0"/>
              </a:spcBef>
              <a:spcAft>
                <a:spcPts val="0"/>
              </a:spcAft>
              <a:buNone/>
            </a:pPr>
            <a:r>
              <a:t/>
            </a:r>
            <a:endParaRPr sz="1350">
              <a:solidFill>
                <a:srgbClr val="EEF0FF"/>
              </a:solidFill>
              <a:highlight>
                <a:srgbClr val="1F1F1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20.png"/><Relationship Id="rId5" Type="http://schemas.openxmlformats.org/officeDocument/2006/relationships/image" Target="../media/image33.png"/><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26.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31.png"/><Relationship Id="rId5" Type="http://schemas.openxmlformats.org/officeDocument/2006/relationships/image" Target="../media/image46.png"/><Relationship Id="rId6" Type="http://schemas.openxmlformats.org/officeDocument/2006/relationships/image" Target="../media/image27.png"/><Relationship Id="rId7"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oi.org/10.1038/s41591-020-0998-x" TargetMode="External"/><Relationship Id="rId4" Type="http://schemas.openxmlformats.org/officeDocument/2006/relationships/hyperlink" Target="https://doi.org/10.1063/5.0047681" TargetMode="External"/><Relationship Id="rId5" Type="http://schemas.openxmlformats.org/officeDocument/2006/relationships/hyperlink" Target="https://doi.org/10.1016/j.jhazmat.2022.129192" TargetMode="External"/><Relationship Id="rId6" Type="http://schemas.openxmlformats.org/officeDocument/2006/relationships/hyperlink" Target="https://doi.org/10.3390/app1403106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76195"/>
            <a:ext cx="9143999" cy="4258989"/>
          </a:xfrm>
          <a:prstGeom prst="rect">
            <a:avLst/>
          </a:prstGeom>
          <a:noFill/>
          <a:ln>
            <a:noFill/>
          </a:ln>
        </p:spPr>
      </p:pic>
      <p:sp>
        <p:nvSpPr>
          <p:cNvPr id="55" name="Google Shape;55;p13"/>
          <p:cNvSpPr txBox="1"/>
          <p:nvPr/>
        </p:nvSpPr>
        <p:spPr>
          <a:xfrm>
            <a:off x="135750" y="4266225"/>
            <a:ext cx="8872500" cy="9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FF"/>
                </a:solidFill>
              </a:rPr>
              <a:t>Presentation By:</a:t>
            </a:r>
            <a:r>
              <a:rPr lang="en" sz="1800">
                <a:solidFill>
                  <a:srgbClr val="434343"/>
                </a:solidFill>
              </a:rPr>
              <a:t> </a:t>
            </a:r>
            <a:endParaRPr sz="1800">
              <a:solidFill>
                <a:srgbClr val="434343"/>
              </a:solidFill>
            </a:endParaRPr>
          </a:p>
          <a:p>
            <a:pPr indent="0" lvl="0" marL="0" rtl="0" algn="l">
              <a:spcBef>
                <a:spcPts val="0"/>
              </a:spcBef>
              <a:spcAft>
                <a:spcPts val="0"/>
              </a:spcAft>
              <a:buNone/>
            </a:pPr>
            <a:r>
              <a:rPr lang="en" sz="1800">
                <a:solidFill>
                  <a:srgbClr val="434343"/>
                </a:solidFill>
              </a:rPr>
              <a:t>Shea Mowry, Meghan Pinter, Maya Bartels, Felipe Munoz &amp; Han Kahvecioglu</a:t>
            </a:r>
            <a:endParaRPr sz="18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2500">
                <a:solidFill>
                  <a:srgbClr val="38761D"/>
                </a:solidFill>
              </a:rPr>
              <a:t>X-ray Crystallography</a:t>
            </a:r>
            <a:endParaRPr b="1" sz="2500">
              <a:solidFill>
                <a:srgbClr val="38761D"/>
              </a:solidFill>
            </a:endParaRPr>
          </a:p>
        </p:txBody>
      </p:sp>
      <p:sp>
        <p:nvSpPr>
          <p:cNvPr id="138" name="Google Shape;138;p22"/>
          <p:cNvSpPr txBox="1"/>
          <p:nvPr>
            <p:ph idx="1" type="body"/>
          </p:nvPr>
        </p:nvSpPr>
        <p:spPr>
          <a:xfrm>
            <a:off x="294388" y="1340950"/>
            <a:ext cx="4855800" cy="124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Explored structure of Fab fragments &amp; gp120 protein complex </a:t>
            </a:r>
            <a:endParaRPr/>
          </a:p>
        </p:txBody>
      </p:sp>
      <p:sp>
        <p:nvSpPr>
          <p:cNvPr id="139" name="Google Shape;139;p22"/>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Methodology</a:t>
            </a:r>
            <a:endParaRPr sz="1600">
              <a:solidFill>
                <a:schemeClr val="dk2"/>
              </a:solidFill>
            </a:endParaRPr>
          </a:p>
        </p:txBody>
      </p:sp>
      <p:sp>
        <p:nvSpPr>
          <p:cNvPr id="140" name="Google Shape;140;p22"/>
          <p:cNvSpPr txBox="1"/>
          <p:nvPr/>
        </p:nvSpPr>
        <p:spPr>
          <a:xfrm>
            <a:off x="4893875" y="2255350"/>
            <a:ext cx="37116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41" name="Google Shape;141;p22"/>
          <p:cNvPicPr preferRelativeResize="0"/>
          <p:nvPr/>
        </p:nvPicPr>
        <p:blipFill>
          <a:blip r:embed="rId3">
            <a:alphaModFix/>
          </a:blip>
          <a:stretch>
            <a:fillRect/>
          </a:stretch>
        </p:blipFill>
        <p:spPr>
          <a:xfrm>
            <a:off x="213150" y="2505398"/>
            <a:ext cx="5133976" cy="1305778"/>
          </a:xfrm>
          <a:prstGeom prst="rect">
            <a:avLst/>
          </a:prstGeom>
          <a:noFill/>
          <a:ln>
            <a:noFill/>
          </a:ln>
        </p:spPr>
      </p:pic>
      <p:pic>
        <p:nvPicPr>
          <p:cNvPr id="142" name="Google Shape;142;p22"/>
          <p:cNvPicPr preferRelativeResize="0"/>
          <p:nvPr/>
        </p:nvPicPr>
        <p:blipFill>
          <a:blip r:embed="rId4">
            <a:alphaModFix/>
          </a:blip>
          <a:stretch>
            <a:fillRect/>
          </a:stretch>
        </p:blipFill>
        <p:spPr>
          <a:xfrm>
            <a:off x="5401887" y="1280713"/>
            <a:ext cx="3647975" cy="3464750"/>
          </a:xfrm>
          <a:prstGeom prst="rect">
            <a:avLst/>
          </a:prstGeom>
          <a:noFill/>
          <a:ln>
            <a:noFill/>
          </a:ln>
        </p:spPr>
      </p:pic>
      <p:sp>
        <p:nvSpPr>
          <p:cNvPr id="143" name="Google Shape;143;p22"/>
          <p:cNvSpPr txBox="1"/>
          <p:nvPr/>
        </p:nvSpPr>
        <p:spPr>
          <a:xfrm>
            <a:off x="5510762" y="4690950"/>
            <a:ext cx="34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Figure S3: </a:t>
            </a:r>
            <a:r>
              <a:rPr lang="en" sz="1200"/>
              <a:t>NC37 Fab-gp120 complex structure.</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2500">
                <a:solidFill>
                  <a:srgbClr val="38761D"/>
                </a:solidFill>
              </a:rPr>
              <a:t>Cryo-Electron Tomography/Subtomogram </a:t>
            </a:r>
            <a:endParaRPr b="1" sz="2500">
              <a:solidFill>
                <a:srgbClr val="38761D"/>
              </a:solidFill>
            </a:endParaRPr>
          </a:p>
        </p:txBody>
      </p:sp>
      <p:sp>
        <p:nvSpPr>
          <p:cNvPr id="149" name="Google Shape;14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Provides high resolution structure using single-particle EM </a:t>
            </a:r>
            <a:endParaRPr/>
          </a:p>
          <a:p>
            <a:pPr indent="-342900" lvl="1" marL="914400" rtl="0" algn="l">
              <a:spcBef>
                <a:spcPts val="0"/>
              </a:spcBef>
              <a:spcAft>
                <a:spcPts val="0"/>
              </a:spcAft>
              <a:buSzPts val="1800"/>
              <a:buChar char="○"/>
            </a:pPr>
            <a:r>
              <a:rPr lang="en" sz="1800"/>
              <a:t>BG18 bNAb </a:t>
            </a:r>
            <a:endParaRPr sz="1800"/>
          </a:p>
          <a:p>
            <a:pPr indent="0" lvl="0" marL="0" rtl="0" algn="l">
              <a:spcBef>
                <a:spcPts val="1200"/>
              </a:spcBef>
              <a:spcAft>
                <a:spcPts val="1200"/>
              </a:spcAft>
              <a:buNone/>
            </a:pPr>
            <a:r>
              <a:t/>
            </a:r>
            <a:endParaRPr/>
          </a:p>
        </p:txBody>
      </p:sp>
      <p:pic>
        <p:nvPicPr>
          <p:cNvPr id="150" name="Google Shape;150;p23"/>
          <p:cNvPicPr preferRelativeResize="0"/>
          <p:nvPr/>
        </p:nvPicPr>
        <p:blipFill rotWithShape="1">
          <a:blip r:embed="rId3">
            <a:alphaModFix/>
          </a:blip>
          <a:srcRect b="3325" l="3800" r="9431" t="0"/>
          <a:stretch/>
        </p:blipFill>
        <p:spPr>
          <a:xfrm>
            <a:off x="4986600" y="2166900"/>
            <a:ext cx="3966126" cy="2536714"/>
          </a:xfrm>
          <a:prstGeom prst="rect">
            <a:avLst/>
          </a:prstGeom>
          <a:noFill/>
          <a:ln>
            <a:noFill/>
          </a:ln>
        </p:spPr>
      </p:pic>
      <p:pic>
        <p:nvPicPr>
          <p:cNvPr id="151" name="Google Shape;151;p23"/>
          <p:cNvPicPr preferRelativeResize="0"/>
          <p:nvPr/>
        </p:nvPicPr>
        <p:blipFill rotWithShape="1">
          <a:blip r:embed="rId4">
            <a:alphaModFix/>
          </a:blip>
          <a:srcRect b="6075" l="11212" r="11080" t="8117"/>
          <a:stretch/>
        </p:blipFill>
        <p:spPr>
          <a:xfrm>
            <a:off x="311700" y="2265400"/>
            <a:ext cx="4554474" cy="2571375"/>
          </a:xfrm>
          <a:prstGeom prst="rect">
            <a:avLst/>
          </a:prstGeom>
          <a:noFill/>
          <a:ln>
            <a:noFill/>
          </a:ln>
        </p:spPr>
      </p:pic>
      <p:sp>
        <p:nvSpPr>
          <p:cNvPr id="152" name="Google Shape;152;p23"/>
          <p:cNvSpPr txBox="1"/>
          <p:nvPr/>
        </p:nvSpPr>
        <p:spPr>
          <a:xfrm>
            <a:off x="5156650" y="4703625"/>
            <a:ext cx="403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62626"/>
                </a:solidFill>
                <a:highlight>
                  <a:srgbClr val="FFFFFF"/>
                </a:highlight>
              </a:rPr>
              <a:t>Fig. 2. </a:t>
            </a:r>
            <a:r>
              <a:rPr lang="en" sz="1200">
                <a:solidFill>
                  <a:srgbClr val="262626"/>
                </a:solidFill>
                <a:highlight>
                  <a:srgbClr val="FFFFFF"/>
                </a:highlight>
              </a:rPr>
              <a:t>Sequence and structural analysis of BG18 bNAb</a:t>
            </a:r>
            <a:endParaRPr sz="1200"/>
          </a:p>
        </p:txBody>
      </p:sp>
      <p:sp>
        <p:nvSpPr>
          <p:cNvPr id="153" name="Google Shape;153;p23"/>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Methodology</a:t>
            </a:r>
            <a:endParaRPr sz="16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8761D"/>
                </a:solidFill>
              </a:rPr>
              <a:t>Autologous Virus</a:t>
            </a:r>
            <a:endParaRPr b="1">
              <a:solidFill>
                <a:srgbClr val="38761D"/>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9" name="Google Shape;159;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HIV-1 RNA extracted from donor plasma.</a:t>
            </a:r>
            <a:endParaRPr sz="1700"/>
          </a:p>
          <a:p>
            <a:pPr indent="0" lvl="0" marL="0" rtl="0" algn="l">
              <a:spcBef>
                <a:spcPts val="1200"/>
              </a:spcBef>
              <a:spcAft>
                <a:spcPts val="0"/>
              </a:spcAft>
              <a:buNone/>
            </a:pPr>
            <a:r>
              <a:rPr lang="en" sz="1700"/>
              <a:t>2 rounds of PCR performed to amplify the HIV-1 RNA extracted from the donor.</a:t>
            </a:r>
            <a:endParaRPr sz="1700"/>
          </a:p>
          <a:p>
            <a:pPr indent="0" lvl="0" marL="0" rtl="0" algn="l">
              <a:spcBef>
                <a:spcPts val="1200"/>
              </a:spcBef>
              <a:spcAft>
                <a:spcPts val="1200"/>
              </a:spcAft>
              <a:buNone/>
            </a:pPr>
            <a:r>
              <a:rPr lang="en" sz="1700"/>
              <a:t>CMV-Env expression cassettes were generated and then transfected into 293T cells.</a:t>
            </a:r>
            <a:endParaRPr sz="1700"/>
          </a:p>
        </p:txBody>
      </p:sp>
      <p:sp>
        <p:nvSpPr>
          <p:cNvPr id="160" name="Google Shape;160;p24"/>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Methodology</a:t>
            </a:r>
            <a:endParaRPr sz="1600">
              <a:solidFill>
                <a:schemeClr val="dk2"/>
              </a:solidFill>
            </a:endParaRPr>
          </a:p>
        </p:txBody>
      </p:sp>
      <p:pic>
        <p:nvPicPr>
          <p:cNvPr id="161" name="Google Shape;161;p24"/>
          <p:cNvPicPr preferRelativeResize="0"/>
          <p:nvPr/>
        </p:nvPicPr>
        <p:blipFill rotWithShape="1">
          <a:blip r:embed="rId3">
            <a:alphaModFix/>
          </a:blip>
          <a:srcRect b="28977" l="0" r="0" t="0"/>
          <a:stretch/>
        </p:blipFill>
        <p:spPr>
          <a:xfrm>
            <a:off x="4637900" y="881750"/>
            <a:ext cx="4415000" cy="3653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rgbClr val="38761D"/>
                </a:solidFill>
              </a:rPr>
              <a:t>In vivo</a:t>
            </a:r>
            <a:r>
              <a:rPr b="1" lang="en">
                <a:solidFill>
                  <a:srgbClr val="38761D"/>
                </a:solidFill>
              </a:rPr>
              <a:t> Mouse Model</a:t>
            </a:r>
            <a:endParaRPr b="1">
              <a:solidFill>
                <a:srgbClr val="38761D"/>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7" name="Google Shape;16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humanized nonobese diabetic mice - IACUC approved protocols</a:t>
            </a:r>
            <a:endParaRPr/>
          </a:p>
          <a:p>
            <a:pPr indent="0" lvl="0" marL="0" rtl="0" algn="l">
              <a:spcBef>
                <a:spcPts val="1200"/>
              </a:spcBef>
              <a:spcAft>
                <a:spcPts val="0"/>
              </a:spcAft>
              <a:buNone/>
            </a:pPr>
            <a:r>
              <a:rPr lang="en"/>
              <a:t>Mice treated subcutaneously with 1 mg dose of each antibody twice per week for 3 weeks (6 total antibody injections).</a:t>
            </a:r>
            <a:endParaRPr/>
          </a:p>
          <a:p>
            <a:pPr indent="0" lvl="0" marL="0" rtl="0" algn="l">
              <a:spcBef>
                <a:spcPts val="1200"/>
              </a:spcBef>
              <a:spcAft>
                <a:spcPts val="0"/>
              </a:spcAft>
              <a:buNone/>
            </a:pPr>
            <a:r>
              <a:rPr lang="en"/>
              <a:t>Control humanized mice: </a:t>
            </a:r>
            <a:r>
              <a:rPr lang="en"/>
              <a:t>reconstituted</a:t>
            </a:r>
            <a:r>
              <a:rPr lang="en"/>
              <a:t> with donor cells and infected with HIV but not treated with antibodies</a:t>
            </a:r>
            <a:endParaRPr/>
          </a:p>
          <a:p>
            <a:pPr indent="0" lvl="0" marL="0" rtl="0" algn="l">
              <a:spcBef>
                <a:spcPts val="1200"/>
              </a:spcBef>
              <a:spcAft>
                <a:spcPts val="1200"/>
              </a:spcAft>
              <a:buNone/>
            </a:pPr>
            <a:r>
              <a:rPr lang="en"/>
              <a:t>Measurement: Plasma viral loads (weekly)</a:t>
            </a:r>
            <a:endParaRPr/>
          </a:p>
        </p:txBody>
      </p:sp>
      <p:sp>
        <p:nvSpPr>
          <p:cNvPr id="168" name="Google Shape;168;p25"/>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Methodology</a:t>
            </a:r>
            <a:endParaRPr sz="1600">
              <a:solidFill>
                <a:schemeClr val="dk2"/>
              </a:solidFill>
            </a:endParaRPr>
          </a:p>
        </p:txBody>
      </p:sp>
      <p:pic>
        <p:nvPicPr>
          <p:cNvPr id="169" name="Google Shape;169;p25"/>
          <p:cNvPicPr preferRelativeResize="0"/>
          <p:nvPr/>
        </p:nvPicPr>
        <p:blipFill rotWithShape="1">
          <a:blip r:embed="rId3">
            <a:alphaModFix/>
          </a:blip>
          <a:srcRect b="33575" l="18951" r="20578" t="29092"/>
          <a:stretch/>
        </p:blipFill>
        <p:spPr>
          <a:xfrm>
            <a:off x="4477175" y="2922450"/>
            <a:ext cx="4442102" cy="1920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520">
                <a:solidFill>
                  <a:srgbClr val="0000FF"/>
                </a:solidFill>
                <a:latin typeface="Helvetica Neue"/>
                <a:ea typeface="Helvetica Neue"/>
                <a:cs typeface="Helvetica Neue"/>
                <a:sym typeface="Helvetica Neue"/>
              </a:rPr>
              <a:t>Results</a:t>
            </a:r>
            <a:endParaRPr b="1" sz="4520">
              <a:solidFill>
                <a:srgbClr val="0000FF"/>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Measuring bNAb affinity</a:t>
            </a:r>
            <a:endParaRPr b="1">
              <a:solidFill>
                <a:srgbClr val="0000FF"/>
              </a:solidFill>
            </a:endParaRPr>
          </a:p>
        </p:txBody>
      </p:sp>
      <p:sp>
        <p:nvSpPr>
          <p:cNvPr id="180" name="Google Shape;18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Introduce epitope-specific point mutations into HIV-1 YU2 (well-characterized </a:t>
            </a:r>
            <a:br>
              <a:rPr lang="en"/>
            </a:br>
            <a:r>
              <a:rPr lang="en"/>
              <a:t>clade B strain)</a:t>
            </a:r>
            <a:endParaRPr/>
          </a:p>
          <a:p>
            <a:pPr indent="0" lvl="0" marL="0" rtl="0" algn="l">
              <a:spcBef>
                <a:spcPts val="1200"/>
              </a:spcBef>
              <a:spcAft>
                <a:spcPts val="0"/>
              </a:spcAft>
              <a:buNone/>
            </a:pPr>
            <a:r>
              <a:rPr lang="en"/>
              <a:t>IgG - polyclonal antibodies (positive control) </a:t>
            </a:r>
            <a:endParaRPr/>
          </a:p>
          <a:p>
            <a:pPr indent="0" lvl="0" marL="0" rtl="0" algn="l">
              <a:spcBef>
                <a:spcPts val="1200"/>
              </a:spcBef>
              <a:spcAft>
                <a:spcPts val="0"/>
              </a:spcAft>
              <a:buNone/>
            </a:pPr>
            <a:r>
              <a:rPr lang="en"/>
              <a:t>N280Y - CD4 binding site</a:t>
            </a:r>
            <a:endParaRPr/>
          </a:p>
          <a:p>
            <a:pPr indent="0" lvl="0" marL="0" rtl="0" algn="l">
              <a:spcBef>
                <a:spcPts val="1200"/>
              </a:spcBef>
              <a:spcAft>
                <a:spcPts val="0"/>
              </a:spcAft>
              <a:buNone/>
            </a:pPr>
            <a:r>
              <a:rPr lang="en"/>
              <a:t>N332K - glycan-V3</a:t>
            </a:r>
            <a:endParaRPr/>
          </a:p>
          <a:p>
            <a:pPr indent="0" lvl="0" marL="0" rtl="0" algn="l">
              <a:spcBef>
                <a:spcPts val="1200"/>
              </a:spcBef>
              <a:spcAft>
                <a:spcPts val="0"/>
              </a:spcAft>
              <a:buNone/>
            </a:pPr>
            <a:r>
              <a:rPr lang="en"/>
              <a:t>N160K - V1V2</a:t>
            </a:r>
            <a:endParaRPr/>
          </a:p>
          <a:p>
            <a:pPr indent="0" lvl="0" marL="0" rtl="0" algn="l">
              <a:spcBef>
                <a:spcPts val="1200"/>
              </a:spcBef>
              <a:spcAft>
                <a:spcPts val="0"/>
              </a:spcAft>
              <a:buNone/>
            </a:pPr>
            <a:r>
              <a:rPr lang="en"/>
              <a:t>Competitive ELISA (enzyme-linked immunosorbent assay) for validation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1" name="Google Shape;181;p27"/>
          <p:cNvPicPr preferRelativeResize="0"/>
          <p:nvPr/>
        </p:nvPicPr>
        <p:blipFill>
          <a:blip r:embed="rId3">
            <a:alphaModFix/>
          </a:blip>
          <a:stretch>
            <a:fillRect/>
          </a:stretch>
        </p:blipFill>
        <p:spPr>
          <a:xfrm>
            <a:off x="5312750" y="3118950"/>
            <a:ext cx="3283050" cy="2024550"/>
          </a:xfrm>
          <a:prstGeom prst="rect">
            <a:avLst/>
          </a:prstGeom>
          <a:noFill/>
          <a:ln>
            <a:noFill/>
          </a:ln>
        </p:spPr>
      </p:pic>
      <p:pic>
        <p:nvPicPr>
          <p:cNvPr id="182" name="Google Shape;182;p27"/>
          <p:cNvPicPr preferRelativeResize="0"/>
          <p:nvPr/>
        </p:nvPicPr>
        <p:blipFill>
          <a:blip r:embed="rId4">
            <a:alphaModFix/>
          </a:blip>
          <a:stretch>
            <a:fillRect/>
          </a:stretch>
        </p:blipFill>
        <p:spPr>
          <a:xfrm>
            <a:off x="3737962" y="3207363"/>
            <a:ext cx="1668075" cy="1847724"/>
          </a:xfrm>
          <a:prstGeom prst="rect">
            <a:avLst/>
          </a:prstGeom>
          <a:noFill/>
          <a:ln>
            <a:noFill/>
          </a:ln>
        </p:spPr>
      </p:pic>
      <p:pic>
        <p:nvPicPr>
          <p:cNvPr id="183" name="Google Shape;183;p27"/>
          <p:cNvPicPr preferRelativeResize="0"/>
          <p:nvPr/>
        </p:nvPicPr>
        <p:blipFill>
          <a:blip r:embed="rId5">
            <a:alphaModFix/>
          </a:blip>
          <a:stretch>
            <a:fillRect/>
          </a:stretch>
        </p:blipFill>
        <p:spPr>
          <a:xfrm>
            <a:off x="5920263" y="295475"/>
            <a:ext cx="2068025" cy="2787625"/>
          </a:xfrm>
          <a:prstGeom prst="rect">
            <a:avLst/>
          </a:prstGeom>
          <a:noFill/>
          <a:ln>
            <a:noFill/>
          </a:ln>
        </p:spPr>
      </p:pic>
      <p:sp>
        <p:nvSpPr>
          <p:cNvPr id="184" name="Google Shape;184;p27"/>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Results</a:t>
            </a:r>
            <a:endParaRPr sz="16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0000FF"/>
                </a:solidFill>
              </a:rPr>
              <a:t>Measuring bNAb affinity</a:t>
            </a:r>
            <a:endParaRPr b="1">
              <a:solidFill>
                <a:srgbClr val="0000FF"/>
              </a:solidFill>
            </a:endParaRPr>
          </a:p>
          <a:p>
            <a:pPr indent="0" lvl="0" marL="0" rtl="0" algn="l">
              <a:spcBef>
                <a:spcPts val="0"/>
              </a:spcBef>
              <a:spcAft>
                <a:spcPts val="0"/>
              </a:spcAft>
              <a:buNone/>
            </a:pPr>
            <a:r>
              <a:t/>
            </a:r>
            <a:endParaRPr/>
          </a:p>
        </p:txBody>
      </p:sp>
      <p:sp>
        <p:nvSpPr>
          <p:cNvPr id="190" name="Google Shape;190;p28"/>
          <p:cNvSpPr txBox="1"/>
          <p:nvPr>
            <p:ph idx="1" type="body"/>
          </p:nvPr>
        </p:nvSpPr>
        <p:spPr>
          <a:xfrm>
            <a:off x="311700" y="1152475"/>
            <a:ext cx="5898900" cy="37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Neutralization potency of NC37, BG1, and BG18 tested against HIV-1 pseudovirus.</a:t>
            </a:r>
            <a:endParaRPr/>
          </a:p>
          <a:p>
            <a:pPr indent="0" lvl="0" marL="0" rtl="0" algn="l">
              <a:spcBef>
                <a:spcPts val="1200"/>
              </a:spcBef>
              <a:spcAft>
                <a:spcPts val="0"/>
              </a:spcAft>
              <a:buNone/>
            </a:pPr>
            <a:r>
              <a:rPr lang="en"/>
              <a:t>BG18 neutralized more than NC37 and BG1 when not mixed, but a combination produced </a:t>
            </a:r>
            <a:br>
              <a:rPr lang="en"/>
            </a:br>
            <a:r>
              <a:rPr b="1" lang="en"/>
              <a:t>81% neutralization of HIV-1.</a:t>
            </a:r>
            <a:endParaRPr b="1"/>
          </a:p>
          <a:p>
            <a:pPr indent="0" lvl="0" marL="0" rtl="0" algn="l">
              <a:spcBef>
                <a:spcPts val="1200"/>
              </a:spcBef>
              <a:spcAft>
                <a:spcPts val="1200"/>
              </a:spcAft>
              <a:buNone/>
            </a:pPr>
            <a:r>
              <a:rPr lang="en"/>
              <a:t>BG18 emerged between 2010 and 2013, NC37 and BG1 emerged earlier.</a:t>
            </a:r>
            <a:endParaRPr sz="1500"/>
          </a:p>
        </p:txBody>
      </p:sp>
      <p:pic>
        <p:nvPicPr>
          <p:cNvPr id="191" name="Google Shape;191;p28"/>
          <p:cNvPicPr preferRelativeResize="0"/>
          <p:nvPr/>
        </p:nvPicPr>
        <p:blipFill>
          <a:blip r:embed="rId3">
            <a:alphaModFix/>
          </a:blip>
          <a:stretch>
            <a:fillRect/>
          </a:stretch>
        </p:blipFill>
        <p:spPr>
          <a:xfrm>
            <a:off x="6210525" y="533325"/>
            <a:ext cx="2457899" cy="4398051"/>
          </a:xfrm>
          <a:prstGeom prst="rect">
            <a:avLst/>
          </a:prstGeom>
          <a:noFill/>
          <a:ln>
            <a:noFill/>
          </a:ln>
        </p:spPr>
      </p:pic>
      <p:pic>
        <p:nvPicPr>
          <p:cNvPr id="192" name="Google Shape;192;p28"/>
          <p:cNvPicPr preferRelativeResize="0"/>
          <p:nvPr/>
        </p:nvPicPr>
        <p:blipFill>
          <a:blip r:embed="rId4">
            <a:alphaModFix/>
          </a:blip>
          <a:stretch>
            <a:fillRect/>
          </a:stretch>
        </p:blipFill>
        <p:spPr>
          <a:xfrm>
            <a:off x="4738524" y="3594599"/>
            <a:ext cx="1472000" cy="1336775"/>
          </a:xfrm>
          <a:prstGeom prst="rect">
            <a:avLst/>
          </a:prstGeom>
          <a:noFill/>
          <a:ln>
            <a:noFill/>
          </a:ln>
        </p:spPr>
      </p:pic>
      <p:sp>
        <p:nvSpPr>
          <p:cNvPr id="193" name="Google Shape;193;p28"/>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Results</a:t>
            </a:r>
            <a:endParaRPr sz="16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BG18</a:t>
            </a:r>
            <a:endParaRPr b="1">
              <a:solidFill>
                <a:srgbClr val="0000FF"/>
              </a:solidFill>
            </a:endParaRPr>
          </a:p>
        </p:txBody>
      </p:sp>
      <p:sp>
        <p:nvSpPr>
          <p:cNvPr id="199" name="Google Shape;19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Emerged between 2010 and 2013</a:t>
            </a:r>
            <a:endParaRPr/>
          </a:p>
          <a:p>
            <a:pPr indent="0" lvl="0" marL="0" rtl="0" algn="l">
              <a:spcBef>
                <a:spcPts val="1200"/>
              </a:spcBef>
              <a:spcAft>
                <a:spcPts val="0"/>
              </a:spcAft>
              <a:buNone/>
            </a:pPr>
            <a:r>
              <a:rPr lang="en"/>
              <a:t>Comparable to PGT121 and 10-1074 - previously discovered bNAbs</a:t>
            </a:r>
            <a:br>
              <a:rPr lang="en"/>
            </a:br>
            <a:r>
              <a:rPr lang="en"/>
              <a:t>targeting</a:t>
            </a:r>
            <a:r>
              <a:rPr lang="en"/>
              <a:t> V3</a:t>
            </a:r>
            <a:endParaRPr/>
          </a:p>
          <a:p>
            <a:pPr indent="0" lvl="0" marL="0" rtl="0" algn="l">
              <a:spcBef>
                <a:spcPts val="1200"/>
              </a:spcBef>
              <a:spcAft>
                <a:spcPts val="0"/>
              </a:spcAft>
              <a:buNone/>
            </a:pPr>
            <a:r>
              <a:rPr lang="en"/>
              <a:t>BG18 more potent</a:t>
            </a:r>
            <a:endParaRPr/>
          </a:p>
          <a:p>
            <a:pPr indent="0" lvl="0" marL="0" rtl="0" algn="l">
              <a:spcBef>
                <a:spcPts val="1200"/>
              </a:spcBef>
              <a:spcAft>
                <a:spcPts val="0"/>
              </a:spcAft>
              <a:buNone/>
            </a:pPr>
            <a:r>
              <a:rPr b="1" lang="en"/>
              <a:t>Heavy Chain</a:t>
            </a:r>
            <a:endParaRPr b="1"/>
          </a:p>
          <a:p>
            <a:pPr indent="0" lvl="0" marL="0" rtl="0" algn="l">
              <a:spcBef>
                <a:spcPts val="1200"/>
              </a:spcBef>
              <a:spcAft>
                <a:spcPts val="0"/>
              </a:spcAft>
              <a:buNone/>
            </a:pPr>
            <a:r>
              <a:rPr lang="en"/>
              <a:t>90% identity of germline genes</a:t>
            </a:r>
            <a:endParaRPr/>
          </a:p>
          <a:p>
            <a:pPr indent="0" lvl="0" marL="0" rtl="0" algn="l">
              <a:spcBef>
                <a:spcPts val="1200"/>
              </a:spcBef>
              <a:spcAft>
                <a:spcPts val="0"/>
              </a:spcAft>
              <a:buNone/>
            </a:pPr>
            <a:r>
              <a:rPr lang="en"/>
              <a:t>Less than 62% identity of mature heavy chain</a:t>
            </a:r>
            <a:endParaRPr/>
          </a:p>
          <a:p>
            <a:pPr indent="0" lvl="0" marL="0" rtl="0" algn="l">
              <a:spcBef>
                <a:spcPts val="1200"/>
              </a:spcBef>
              <a:spcAft>
                <a:spcPts val="0"/>
              </a:spcAft>
              <a:buNone/>
            </a:pPr>
            <a:r>
              <a:rPr b="1" lang="en"/>
              <a:t>Light Chain</a:t>
            </a:r>
            <a:endParaRPr b="1"/>
          </a:p>
          <a:p>
            <a:pPr indent="0" lvl="0" marL="0" rtl="0" algn="l">
              <a:spcBef>
                <a:spcPts val="1200"/>
              </a:spcBef>
              <a:spcAft>
                <a:spcPts val="0"/>
              </a:spcAft>
              <a:buNone/>
            </a:pPr>
            <a:r>
              <a:rPr lang="en"/>
              <a:t>70% germline</a:t>
            </a:r>
            <a:endParaRPr/>
          </a:p>
          <a:p>
            <a:pPr indent="0" lvl="0" marL="0" rtl="0" algn="l">
              <a:spcBef>
                <a:spcPts val="1200"/>
              </a:spcBef>
              <a:spcAft>
                <a:spcPts val="0"/>
              </a:spcAft>
              <a:buNone/>
            </a:pPr>
            <a:r>
              <a:rPr lang="en"/>
              <a:t>48% mature</a:t>
            </a:r>
            <a:endParaRPr/>
          </a:p>
          <a:p>
            <a:pPr indent="0" lvl="0" marL="0" rtl="0" algn="l">
              <a:spcBef>
                <a:spcPts val="1200"/>
              </a:spcBef>
              <a:spcAft>
                <a:spcPts val="1200"/>
              </a:spcAft>
              <a:buNone/>
            </a:pPr>
            <a:r>
              <a:t/>
            </a:r>
            <a:endParaRPr/>
          </a:p>
        </p:txBody>
      </p:sp>
      <p:pic>
        <p:nvPicPr>
          <p:cNvPr id="200" name="Google Shape;200;p29"/>
          <p:cNvPicPr preferRelativeResize="0"/>
          <p:nvPr/>
        </p:nvPicPr>
        <p:blipFill>
          <a:blip r:embed="rId3">
            <a:alphaModFix/>
          </a:blip>
          <a:stretch>
            <a:fillRect/>
          </a:stretch>
        </p:blipFill>
        <p:spPr>
          <a:xfrm>
            <a:off x="4769176" y="221075"/>
            <a:ext cx="2920801" cy="3305649"/>
          </a:xfrm>
          <a:prstGeom prst="rect">
            <a:avLst/>
          </a:prstGeom>
          <a:noFill/>
          <a:ln>
            <a:noFill/>
          </a:ln>
        </p:spPr>
      </p:pic>
      <p:pic>
        <p:nvPicPr>
          <p:cNvPr id="201" name="Google Shape;201;p29"/>
          <p:cNvPicPr preferRelativeResize="0"/>
          <p:nvPr/>
        </p:nvPicPr>
        <p:blipFill>
          <a:blip r:embed="rId4">
            <a:alphaModFix/>
          </a:blip>
          <a:stretch>
            <a:fillRect/>
          </a:stretch>
        </p:blipFill>
        <p:spPr>
          <a:xfrm>
            <a:off x="1626113" y="3705476"/>
            <a:ext cx="5891773" cy="1231275"/>
          </a:xfrm>
          <a:prstGeom prst="rect">
            <a:avLst/>
          </a:prstGeom>
          <a:noFill/>
          <a:ln>
            <a:noFill/>
          </a:ln>
        </p:spPr>
      </p:pic>
      <p:sp>
        <p:nvSpPr>
          <p:cNvPr id="202" name="Google Shape;202;p29"/>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Results</a:t>
            </a:r>
            <a:endParaRPr sz="16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BG18 Fab (Fragment antigen-binding) structure</a:t>
            </a:r>
            <a:endParaRPr b="1">
              <a:solidFill>
                <a:srgbClr val="0000FF"/>
              </a:solidFill>
            </a:endParaRPr>
          </a:p>
        </p:txBody>
      </p:sp>
      <p:sp>
        <p:nvSpPr>
          <p:cNvPr id="208" name="Google Shape;20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CDRs - complementarity determining-regions</a:t>
            </a:r>
            <a:endParaRPr/>
          </a:p>
          <a:p>
            <a:pPr indent="0" lvl="0" marL="0" rtl="0" algn="l">
              <a:spcBef>
                <a:spcPts val="1200"/>
              </a:spcBef>
              <a:spcAft>
                <a:spcPts val="0"/>
              </a:spcAft>
              <a:buNone/>
            </a:pPr>
            <a:r>
              <a:rPr lang="en"/>
              <a:t>Part of variable region of antibody</a:t>
            </a:r>
            <a:endParaRPr/>
          </a:p>
          <a:p>
            <a:pPr indent="0" lvl="0" marL="0" rtl="0" algn="l">
              <a:spcBef>
                <a:spcPts val="1200"/>
              </a:spcBef>
              <a:spcAft>
                <a:spcPts val="0"/>
              </a:spcAft>
              <a:buNone/>
            </a:pPr>
            <a:r>
              <a:rPr lang="en"/>
              <a:t>3 CDRs on heavy and light chains</a:t>
            </a:r>
            <a:endParaRPr/>
          </a:p>
          <a:p>
            <a:pPr indent="0" lvl="0" marL="0" rtl="0" algn="l">
              <a:spcBef>
                <a:spcPts val="1200"/>
              </a:spcBef>
              <a:spcAft>
                <a:spcPts val="0"/>
              </a:spcAft>
              <a:buNone/>
            </a:pPr>
            <a:r>
              <a:rPr lang="en"/>
              <a:t>CDR3 most diverse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9" name="Google Shape;209;p30"/>
          <p:cNvPicPr preferRelativeResize="0"/>
          <p:nvPr/>
        </p:nvPicPr>
        <p:blipFill>
          <a:blip r:embed="rId3">
            <a:alphaModFix/>
          </a:blip>
          <a:stretch>
            <a:fillRect/>
          </a:stretch>
        </p:blipFill>
        <p:spPr>
          <a:xfrm>
            <a:off x="6077120" y="1559775"/>
            <a:ext cx="2854599" cy="2904774"/>
          </a:xfrm>
          <a:prstGeom prst="rect">
            <a:avLst/>
          </a:prstGeom>
          <a:noFill/>
          <a:ln>
            <a:noFill/>
          </a:ln>
        </p:spPr>
      </p:pic>
      <p:sp>
        <p:nvSpPr>
          <p:cNvPr id="210" name="Google Shape;210;p30"/>
          <p:cNvSpPr/>
          <p:nvPr/>
        </p:nvSpPr>
        <p:spPr>
          <a:xfrm>
            <a:off x="6910100" y="1547450"/>
            <a:ext cx="1875000" cy="814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1" name="Google Shape;211;p30"/>
          <p:cNvPicPr preferRelativeResize="0"/>
          <p:nvPr/>
        </p:nvPicPr>
        <p:blipFill>
          <a:blip r:embed="rId4">
            <a:alphaModFix/>
          </a:blip>
          <a:stretch>
            <a:fillRect/>
          </a:stretch>
        </p:blipFill>
        <p:spPr>
          <a:xfrm>
            <a:off x="4093644" y="1116725"/>
            <a:ext cx="1626175" cy="1781325"/>
          </a:xfrm>
          <a:prstGeom prst="rect">
            <a:avLst/>
          </a:prstGeom>
          <a:noFill/>
          <a:ln>
            <a:noFill/>
          </a:ln>
        </p:spPr>
      </p:pic>
      <p:pic>
        <p:nvPicPr>
          <p:cNvPr id="212" name="Google Shape;212;p30"/>
          <p:cNvPicPr preferRelativeResize="0"/>
          <p:nvPr/>
        </p:nvPicPr>
        <p:blipFill>
          <a:blip r:embed="rId5">
            <a:alphaModFix/>
          </a:blip>
          <a:stretch>
            <a:fillRect/>
          </a:stretch>
        </p:blipFill>
        <p:spPr>
          <a:xfrm>
            <a:off x="311699" y="2859650"/>
            <a:ext cx="2916526" cy="2233951"/>
          </a:xfrm>
          <a:prstGeom prst="rect">
            <a:avLst/>
          </a:prstGeom>
          <a:noFill/>
          <a:ln>
            <a:noFill/>
          </a:ln>
        </p:spPr>
      </p:pic>
      <p:sp>
        <p:nvSpPr>
          <p:cNvPr id="213" name="Google Shape;213;p30"/>
          <p:cNvSpPr/>
          <p:nvPr/>
        </p:nvSpPr>
        <p:spPr>
          <a:xfrm>
            <a:off x="2270550" y="4206050"/>
            <a:ext cx="260700" cy="287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30"/>
          <p:cNvSpPr/>
          <p:nvPr/>
        </p:nvSpPr>
        <p:spPr>
          <a:xfrm>
            <a:off x="2318125" y="3081825"/>
            <a:ext cx="260700" cy="287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5" name="Google Shape;215;p30"/>
          <p:cNvPicPr preferRelativeResize="0"/>
          <p:nvPr/>
        </p:nvPicPr>
        <p:blipFill>
          <a:blip r:embed="rId6">
            <a:alphaModFix/>
          </a:blip>
          <a:stretch>
            <a:fillRect/>
          </a:stretch>
        </p:blipFill>
        <p:spPr>
          <a:xfrm>
            <a:off x="3300775" y="2997050"/>
            <a:ext cx="2776351" cy="1781324"/>
          </a:xfrm>
          <a:prstGeom prst="rect">
            <a:avLst/>
          </a:prstGeom>
          <a:noFill/>
          <a:ln>
            <a:noFill/>
          </a:ln>
        </p:spPr>
      </p:pic>
      <p:sp>
        <p:nvSpPr>
          <p:cNvPr id="216" name="Google Shape;216;p30"/>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Results</a:t>
            </a:r>
            <a:endParaRPr sz="16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Nine HIV-1YU2-infected humanized mice treated with 1:1:1 combination of new bNAbs</a:t>
            </a:r>
            <a:endParaRPr/>
          </a:p>
          <a:p>
            <a:pPr indent="0" lvl="0" marL="0" rtl="0" algn="l">
              <a:spcBef>
                <a:spcPts val="1200"/>
              </a:spcBef>
              <a:spcAft>
                <a:spcPts val="0"/>
              </a:spcAft>
              <a:buNone/>
            </a:pPr>
            <a:r>
              <a:rPr lang="en"/>
              <a:t>Effect: prolonged drop in viremia</a:t>
            </a:r>
            <a:endParaRPr/>
          </a:p>
          <a:p>
            <a:pPr indent="0" lvl="0" marL="0" rtl="0" algn="l">
              <a:spcBef>
                <a:spcPts val="1200"/>
              </a:spcBef>
              <a:spcAft>
                <a:spcPts val="0"/>
              </a:spcAft>
              <a:buNone/>
            </a:pPr>
            <a:r>
              <a:rPr lang="en"/>
              <a:t>6 of 9 mice showed undetectable </a:t>
            </a:r>
            <a:br>
              <a:rPr lang="en"/>
            </a:br>
            <a:r>
              <a:rPr lang="en"/>
              <a:t>viral load after 3 weeks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22" name="Google Shape;222;p31"/>
          <p:cNvPicPr preferRelativeResize="0"/>
          <p:nvPr/>
        </p:nvPicPr>
        <p:blipFill>
          <a:blip r:embed="rId3">
            <a:alphaModFix/>
          </a:blip>
          <a:stretch>
            <a:fillRect/>
          </a:stretch>
        </p:blipFill>
        <p:spPr>
          <a:xfrm>
            <a:off x="3966075" y="1780725"/>
            <a:ext cx="4866225" cy="2707775"/>
          </a:xfrm>
          <a:prstGeom prst="rect">
            <a:avLst/>
          </a:prstGeom>
          <a:noFill/>
          <a:ln>
            <a:noFill/>
          </a:ln>
        </p:spPr>
      </p:pic>
      <p:pic>
        <p:nvPicPr>
          <p:cNvPr id="223" name="Google Shape;223;p31"/>
          <p:cNvPicPr preferRelativeResize="0"/>
          <p:nvPr/>
        </p:nvPicPr>
        <p:blipFill>
          <a:blip r:embed="rId4">
            <a:alphaModFix/>
          </a:blip>
          <a:stretch>
            <a:fillRect/>
          </a:stretch>
        </p:blipFill>
        <p:spPr>
          <a:xfrm>
            <a:off x="791475" y="2978250"/>
            <a:ext cx="2251750" cy="2014499"/>
          </a:xfrm>
          <a:prstGeom prst="rect">
            <a:avLst/>
          </a:prstGeom>
          <a:noFill/>
          <a:ln>
            <a:noFill/>
          </a:ln>
        </p:spPr>
      </p:pic>
      <p:sp>
        <p:nvSpPr>
          <p:cNvPr id="224" name="Google Shape;22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rPr>
              <a:t>Combination-bNAb Therapy Controls HIV-1 in Mice</a:t>
            </a:r>
            <a:endParaRPr b="1">
              <a:solidFill>
                <a:srgbClr val="0000FF"/>
              </a:solidFill>
            </a:endParaRPr>
          </a:p>
        </p:txBody>
      </p:sp>
      <p:sp>
        <p:nvSpPr>
          <p:cNvPr id="225" name="Google Shape;225;p31"/>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Results</a:t>
            </a:r>
            <a:endParaRPr sz="16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520">
                <a:solidFill>
                  <a:srgbClr val="B45F06"/>
                </a:solidFill>
                <a:latin typeface="Helvetica Neue"/>
                <a:ea typeface="Helvetica Neue"/>
                <a:cs typeface="Helvetica Neue"/>
                <a:sym typeface="Helvetica Neue"/>
              </a:rPr>
              <a:t>Introduction</a:t>
            </a:r>
            <a:endParaRPr b="1" sz="4520">
              <a:solidFill>
                <a:srgbClr val="B45F06"/>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311700" y="194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latin typeface="Helvetica Neue"/>
                <a:ea typeface="Helvetica Neue"/>
                <a:cs typeface="Helvetica Neue"/>
                <a:sym typeface="Helvetica Neue"/>
              </a:rPr>
              <a:t>Results - Outline</a:t>
            </a:r>
            <a:endParaRPr b="1">
              <a:solidFill>
                <a:srgbClr val="0000FF"/>
              </a:solidFill>
              <a:latin typeface="Helvetica Neue"/>
              <a:ea typeface="Helvetica Neue"/>
              <a:cs typeface="Helvetica Neue"/>
              <a:sym typeface="Helvetica Neue"/>
            </a:endParaRPr>
          </a:p>
        </p:txBody>
      </p:sp>
      <p:sp>
        <p:nvSpPr>
          <p:cNvPr id="231" name="Google Shape;231;p32"/>
          <p:cNvSpPr txBox="1"/>
          <p:nvPr/>
        </p:nvSpPr>
        <p:spPr>
          <a:xfrm>
            <a:off x="3650725" y="1248600"/>
            <a:ext cx="550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32" name="Google Shape;232;p32"/>
          <p:cNvSpPr txBox="1"/>
          <p:nvPr/>
        </p:nvSpPr>
        <p:spPr>
          <a:xfrm>
            <a:off x="387900" y="768675"/>
            <a:ext cx="8313300" cy="428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Isolated three new bNAbs that account for serologic neutralizing activity and circulating viruses</a:t>
            </a:r>
            <a:endParaRPr b="1" sz="1600">
              <a:solidFill>
                <a:schemeClr val="dk2"/>
              </a:solidFill>
            </a:endParaRPr>
          </a:p>
          <a:p>
            <a:pPr indent="-330200" lvl="0" marL="457200" rtl="0" algn="l">
              <a:spcBef>
                <a:spcPts val="1000"/>
              </a:spcBef>
              <a:spcAft>
                <a:spcPts val="0"/>
              </a:spcAft>
              <a:buClr>
                <a:schemeClr val="dk2"/>
              </a:buClr>
              <a:buSzPts val="1600"/>
              <a:buChar char="●"/>
            </a:pPr>
            <a:r>
              <a:rPr b="1" lang="en" sz="1600">
                <a:solidFill>
                  <a:schemeClr val="dk2"/>
                </a:solidFill>
              </a:rPr>
              <a:t>BG18 (the most potent)</a:t>
            </a:r>
            <a:endParaRPr b="1" sz="1600">
              <a:solidFill>
                <a:schemeClr val="dk2"/>
              </a:solidFill>
            </a:endParaRPr>
          </a:p>
          <a:p>
            <a:pPr indent="-330200" lvl="1" marL="914400" rtl="0" algn="l">
              <a:spcBef>
                <a:spcPts val="1000"/>
              </a:spcBef>
              <a:spcAft>
                <a:spcPts val="0"/>
              </a:spcAft>
              <a:buClr>
                <a:schemeClr val="dk2"/>
              </a:buClr>
              <a:buSzPts val="1600"/>
              <a:buChar char="○"/>
            </a:pPr>
            <a:r>
              <a:rPr b="1" lang="en" sz="1600">
                <a:solidFill>
                  <a:schemeClr val="dk2"/>
                </a:solidFill>
              </a:rPr>
              <a:t>Structural findings</a:t>
            </a:r>
            <a:endParaRPr b="1" sz="1600">
              <a:solidFill>
                <a:schemeClr val="dk2"/>
              </a:solidFill>
            </a:endParaRPr>
          </a:p>
          <a:p>
            <a:pPr indent="-330200" lvl="1" marL="914400" rtl="0" algn="l">
              <a:spcBef>
                <a:spcPts val="1000"/>
              </a:spcBef>
              <a:spcAft>
                <a:spcPts val="0"/>
              </a:spcAft>
              <a:buClr>
                <a:schemeClr val="dk2"/>
              </a:buClr>
              <a:buSzPts val="1600"/>
              <a:buChar char="○"/>
            </a:pPr>
            <a:r>
              <a:rPr lang="en" sz="1600">
                <a:solidFill>
                  <a:schemeClr val="dk2"/>
                </a:solidFill>
              </a:rPr>
              <a:t>t</a:t>
            </a:r>
            <a:r>
              <a:rPr lang="en" sz="1600">
                <a:solidFill>
                  <a:schemeClr val="dk2"/>
                </a:solidFill>
              </a:rPr>
              <a:t>argets Asn332 gp120-centered glycan patch (frequent target for anti–HIV-1 bNAbs, because contains key carbohydrates bNAbs bind to)</a:t>
            </a:r>
            <a:endParaRPr sz="1600">
              <a:solidFill>
                <a:schemeClr val="dk2"/>
              </a:solidFill>
            </a:endParaRPr>
          </a:p>
          <a:p>
            <a:pPr indent="-330200" lvl="1" marL="914400" rtl="0" algn="l">
              <a:spcBef>
                <a:spcPts val="1000"/>
              </a:spcBef>
              <a:spcAft>
                <a:spcPts val="0"/>
              </a:spcAft>
              <a:buClr>
                <a:schemeClr val="dk2"/>
              </a:buClr>
              <a:buSzPts val="1600"/>
              <a:buChar char="○"/>
            </a:pPr>
            <a:r>
              <a:rPr lang="en" sz="1600">
                <a:solidFill>
                  <a:schemeClr val="dk2"/>
                </a:solidFill>
              </a:rPr>
              <a:t>BG18 approaches HIV-1 envelope protein from a different angle (vs. other well known antibodies)</a:t>
            </a:r>
            <a:endParaRPr sz="1600">
              <a:solidFill>
                <a:schemeClr val="dk2"/>
              </a:solidFill>
            </a:endParaRPr>
          </a:p>
          <a:p>
            <a:pPr indent="-330200" lvl="1" marL="914400" rtl="0" algn="l">
              <a:spcBef>
                <a:spcPts val="1000"/>
              </a:spcBef>
              <a:spcAft>
                <a:spcPts val="0"/>
              </a:spcAft>
              <a:buClr>
                <a:schemeClr val="dk2"/>
              </a:buClr>
              <a:buSzPts val="1600"/>
              <a:buChar char="○"/>
            </a:pPr>
            <a:r>
              <a:rPr lang="en" sz="1600">
                <a:solidFill>
                  <a:schemeClr val="dk2"/>
                </a:solidFill>
              </a:rPr>
              <a:t>BG18 Fab has distinct orientation and a shorter length of CDRH3 region (compared to other members of the same class) </a:t>
            </a:r>
            <a:endParaRPr sz="1600">
              <a:solidFill>
                <a:schemeClr val="dk2"/>
              </a:solidFill>
            </a:endParaRPr>
          </a:p>
          <a:p>
            <a:pPr indent="-330200" lvl="2" marL="1371600" rtl="0" algn="l">
              <a:spcBef>
                <a:spcPts val="1000"/>
              </a:spcBef>
              <a:spcAft>
                <a:spcPts val="0"/>
              </a:spcAft>
              <a:buClr>
                <a:schemeClr val="dk2"/>
              </a:buClr>
              <a:buSzPts val="1600"/>
              <a:buChar char="■"/>
            </a:pPr>
            <a:r>
              <a:rPr lang="en" sz="1600">
                <a:solidFill>
                  <a:schemeClr val="dk2"/>
                </a:solidFill>
              </a:rPr>
              <a:t>Lack of insertions or deletions in the BG18 CDRH3 suggests that BG18-like antibodies may be easier to elicit by vaccination.</a:t>
            </a:r>
            <a:endParaRPr sz="1600">
              <a:solidFill>
                <a:schemeClr val="dk2"/>
              </a:solidFill>
            </a:endParaRPr>
          </a:p>
          <a:p>
            <a:pPr indent="0" lvl="0" marL="0" rtl="0" algn="l">
              <a:spcBef>
                <a:spcPts val="1000"/>
              </a:spcBef>
              <a:spcAft>
                <a:spcPts val="1000"/>
              </a:spcAft>
              <a:buNone/>
            </a:pPr>
            <a:r>
              <a:t/>
            </a:r>
            <a:endParaRPr b="1" sz="16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235500" y="118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FF"/>
                </a:solidFill>
                <a:latin typeface="Helvetica Neue"/>
                <a:ea typeface="Helvetica Neue"/>
                <a:cs typeface="Helvetica Neue"/>
                <a:sym typeface="Helvetica Neue"/>
              </a:rPr>
              <a:t>Results - </a:t>
            </a:r>
            <a:r>
              <a:rPr b="1" lang="en">
                <a:solidFill>
                  <a:srgbClr val="0000FF"/>
                </a:solidFill>
                <a:latin typeface="Helvetica Neue"/>
                <a:ea typeface="Helvetica Neue"/>
                <a:cs typeface="Helvetica Neue"/>
                <a:sym typeface="Helvetica Neue"/>
              </a:rPr>
              <a:t>Outline</a:t>
            </a:r>
            <a:endParaRPr b="1">
              <a:solidFill>
                <a:srgbClr val="0000FF"/>
              </a:solidFill>
              <a:latin typeface="Helvetica Neue"/>
              <a:ea typeface="Helvetica Neue"/>
              <a:cs typeface="Helvetica Neue"/>
              <a:sym typeface="Helvetica Neue"/>
            </a:endParaRPr>
          </a:p>
        </p:txBody>
      </p:sp>
      <p:sp>
        <p:nvSpPr>
          <p:cNvPr id="238" name="Google Shape;238;p33"/>
          <p:cNvSpPr txBox="1"/>
          <p:nvPr/>
        </p:nvSpPr>
        <p:spPr>
          <a:xfrm>
            <a:off x="3650725" y="1248600"/>
            <a:ext cx="550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39" name="Google Shape;239;p33"/>
          <p:cNvSpPr txBox="1"/>
          <p:nvPr/>
        </p:nvSpPr>
        <p:spPr>
          <a:xfrm>
            <a:off x="311700" y="692475"/>
            <a:ext cx="85206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The other two neutralizing specificities:</a:t>
            </a:r>
            <a:endParaRPr b="1" sz="1600">
              <a:solidFill>
                <a:schemeClr val="dk2"/>
              </a:solidFill>
            </a:endParaRPr>
          </a:p>
          <a:p>
            <a:pPr indent="-330200" lvl="0" marL="457200" rtl="0" algn="l">
              <a:spcBef>
                <a:spcPts val="600"/>
              </a:spcBef>
              <a:spcAft>
                <a:spcPts val="0"/>
              </a:spcAft>
              <a:buClr>
                <a:schemeClr val="dk2"/>
              </a:buClr>
              <a:buSzPts val="1600"/>
              <a:buChar char="●"/>
            </a:pPr>
            <a:r>
              <a:rPr b="1" lang="en" sz="1600">
                <a:solidFill>
                  <a:schemeClr val="dk2"/>
                </a:solidFill>
              </a:rPr>
              <a:t>BG1</a:t>
            </a:r>
            <a:r>
              <a:rPr b="1" lang="en" sz="1600">
                <a:solidFill>
                  <a:schemeClr val="dk2"/>
                </a:solidFill>
              </a:rPr>
              <a:t> </a:t>
            </a:r>
            <a:endParaRPr b="1" sz="1600">
              <a:solidFill>
                <a:schemeClr val="dk2"/>
              </a:solidFill>
            </a:endParaRPr>
          </a:p>
          <a:p>
            <a:pPr indent="-330200" lvl="1" marL="914400" rtl="0" algn="l">
              <a:spcBef>
                <a:spcPts val="600"/>
              </a:spcBef>
              <a:spcAft>
                <a:spcPts val="0"/>
              </a:spcAft>
              <a:buClr>
                <a:schemeClr val="dk2"/>
              </a:buClr>
              <a:buSzPts val="1600"/>
              <a:buChar char="○"/>
            </a:pPr>
            <a:r>
              <a:rPr lang="en" sz="1600">
                <a:solidFill>
                  <a:schemeClr val="dk2"/>
                </a:solidFill>
              </a:rPr>
              <a:t>binds to V1V2 region</a:t>
            </a:r>
            <a:r>
              <a:rPr lang="en" sz="1600">
                <a:solidFill>
                  <a:schemeClr val="dk2"/>
                </a:solidFill>
              </a:rPr>
              <a:t> of Env</a:t>
            </a:r>
            <a:r>
              <a:rPr lang="en" sz="1600">
                <a:solidFill>
                  <a:schemeClr val="dk2"/>
                </a:solidFill>
              </a:rPr>
              <a:t> (frequent target of bNAbs arising in natural infection)</a:t>
            </a:r>
            <a:endParaRPr sz="1600">
              <a:solidFill>
                <a:schemeClr val="dk2"/>
              </a:solidFill>
            </a:endParaRPr>
          </a:p>
          <a:p>
            <a:pPr indent="-330200" lvl="1" marL="914400" rtl="0" algn="l">
              <a:spcBef>
                <a:spcPts val="600"/>
              </a:spcBef>
              <a:spcAft>
                <a:spcPts val="0"/>
              </a:spcAft>
              <a:buClr>
                <a:schemeClr val="dk2"/>
              </a:buClr>
              <a:buSzPts val="1600"/>
              <a:buChar char="○"/>
            </a:pPr>
            <a:r>
              <a:rPr lang="en" sz="1600">
                <a:solidFill>
                  <a:schemeClr val="dk2"/>
                </a:solidFill>
              </a:rPr>
              <a:t>first antibody in this class to be isolated from a clade B–infected donor</a:t>
            </a:r>
            <a:endParaRPr sz="1600">
              <a:solidFill>
                <a:schemeClr val="dk2"/>
              </a:solidFill>
            </a:endParaRPr>
          </a:p>
          <a:p>
            <a:pPr indent="-330200" lvl="1" marL="914400" rtl="0" algn="l">
              <a:spcBef>
                <a:spcPts val="600"/>
              </a:spcBef>
              <a:spcAft>
                <a:spcPts val="0"/>
              </a:spcAft>
              <a:buClr>
                <a:schemeClr val="dk2"/>
              </a:buClr>
              <a:buSzPts val="1600"/>
              <a:buChar char="○"/>
            </a:pPr>
            <a:r>
              <a:rPr lang="en" sz="1600">
                <a:solidFill>
                  <a:schemeClr val="dk2"/>
                </a:solidFill>
              </a:rPr>
              <a:t>i</a:t>
            </a:r>
            <a:r>
              <a:rPr lang="en" sz="1600">
                <a:solidFill>
                  <a:schemeClr val="dk2"/>
                </a:solidFill>
              </a:rPr>
              <a:t>s potent, but not as strong as other known bNAbs</a:t>
            </a:r>
            <a:endParaRPr sz="1600">
              <a:solidFill>
                <a:schemeClr val="dk2"/>
              </a:solidFill>
            </a:endParaRPr>
          </a:p>
          <a:p>
            <a:pPr indent="-330200" lvl="0" marL="457200" rtl="0" algn="l">
              <a:spcBef>
                <a:spcPts val="600"/>
              </a:spcBef>
              <a:spcAft>
                <a:spcPts val="0"/>
              </a:spcAft>
              <a:buClr>
                <a:schemeClr val="dk2"/>
              </a:buClr>
              <a:buSzPts val="1600"/>
              <a:buChar char="●"/>
            </a:pPr>
            <a:r>
              <a:rPr b="1" lang="en" sz="1600">
                <a:solidFill>
                  <a:schemeClr val="dk2"/>
                </a:solidFill>
              </a:rPr>
              <a:t>NC37</a:t>
            </a:r>
            <a:endParaRPr b="1" sz="1600">
              <a:solidFill>
                <a:schemeClr val="dk2"/>
              </a:solidFill>
            </a:endParaRPr>
          </a:p>
          <a:p>
            <a:pPr indent="-330200" lvl="1" marL="914400" rtl="0" algn="l">
              <a:spcBef>
                <a:spcPts val="600"/>
              </a:spcBef>
              <a:spcAft>
                <a:spcPts val="600"/>
              </a:spcAft>
              <a:buClr>
                <a:schemeClr val="dk2"/>
              </a:buClr>
              <a:buSzPts val="1600"/>
              <a:buChar char="○"/>
            </a:pPr>
            <a:r>
              <a:rPr lang="en" sz="1600">
                <a:solidFill>
                  <a:schemeClr val="dk2"/>
                </a:solidFill>
              </a:rPr>
              <a:t>uniquely, NC37 </a:t>
            </a:r>
            <a:r>
              <a:rPr lang="en" sz="1600">
                <a:solidFill>
                  <a:schemeClr val="dk2"/>
                </a:solidFill>
              </a:rPr>
              <a:t>recognizes a quaternary trimer epitope, the core of which overlaps with the CD4bs (important region for viral entry into cells)</a:t>
            </a:r>
            <a:endParaRPr b="1" sz="1600">
              <a:solidFill>
                <a:schemeClr val="dk2"/>
              </a:solidFill>
            </a:endParaRPr>
          </a:p>
        </p:txBody>
      </p:sp>
      <p:sp>
        <p:nvSpPr>
          <p:cNvPr id="240" name="Google Shape;240;p33"/>
          <p:cNvSpPr txBox="1"/>
          <p:nvPr/>
        </p:nvSpPr>
        <p:spPr>
          <a:xfrm>
            <a:off x="397950" y="3313375"/>
            <a:ext cx="8520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CC0000"/>
                </a:solidFill>
              </a:rPr>
              <a:t>Key </a:t>
            </a:r>
            <a:r>
              <a:rPr b="1" lang="en" sz="1600">
                <a:solidFill>
                  <a:srgbClr val="CC0000"/>
                </a:solidFill>
              </a:rPr>
              <a:t>outcomes</a:t>
            </a:r>
            <a:endParaRPr b="1" sz="1600">
              <a:solidFill>
                <a:srgbClr val="CC0000"/>
              </a:solidFill>
            </a:endParaRPr>
          </a:p>
          <a:p>
            <a:pPr indent="-330200" lvl="0" marL="457200" rtl="0" algn="l">
              <a:spcBef>
                <a:spcPts val="600"/>
              </a:spcBef>
              <a:spcAft>
                <a:spcPts val="0"/>
              </a:spcAft>
              <a:buClr>
                <a:srgbClr val="CC0000"/>
              </a:buClr>
              <a:buSzPts val="1600"/>
              <a:buChar char="●"/>
            </a:pPr>
            <a:r>
              <a:rPr lang="en" sz="1600">
                <a:solidFill>
                  <a:srgbClr val="CC0000"/>
                </a:solidFill>
              </a:rPr>
              <a:t>EB354 developed multiple bNAbs recognizing different parts of the HIV-1 Env protein. Non overlapping targets provides broader protection</a:t>
            </a:r>
            <a:endParaRPr sz="1600">
              <a:solidFill>
                <a:srgbClr val="CC0000"/>
              </a:solidFill>
            </a:endParaRPr>
          </a:p>
          <a:p>
            <a:pPr indent="-330200" lvl="0" marL="457200" rtl="0" algn="l">
              <a:spcBef>
                <a:spcPts val="600"/>
              </a:spcBef>
              <a:spcAft>
                <a:spcPts val="600"/>
              </a:spcAft>
              <a:buClr>
                <a:srgbClr val="CC0000"/>
              </a:buClr>
              <a:buSzPts val="1600"/>
              <a:buChar char="●"/>
            </a:pPr>
            <a:r>
              <a:rPr lang="en" sz="1600">
                <a:solidFill>
                  <a:srgbClr val="CC0000"/>
                </a:solidFill>
              </a:rPr>
              <a:t>Mouse trials confirmed BG1, BG18, and NC37 combined were able to suppress HIV-1 infection, indicating potential therapeutic use: </a:t>
            </a:r>
            <a:r>
              <a:rPr b="1" lang="en" sz="1600">
                <a:solidFill>
                  <a:srgbClr val="CC0000"/>
                </a:solidFill>
              </a:rPr>
              <a:t>combination antibody therapy</a:t>
            </a:r>
            <a:endParaRPr b="1" sz="1600">
              <a:solidFill>
                <a:srgbClr val="CC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type="title"/>
          </p:nvPr>
        </p:nvSpPr>
        <p:spPr>
          <a:xfrm>
            <a:off x="311700" y="2119500"/>
            <a:ext cx="8520600" cy="90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900">
                <a:solidFill>
                  <a:srgbClr val="CC0000"/>
                </a:solidFill>
                <a:latin typeface="Helvetica Neue"/>
                <a:ea typeface="Helvetica Neue"/>
                <a:cs typeface="Helvetica Neue"/>
                <a:sym typeface="Helvetica Neue"/>
              </a:rPr>
              <a:t>Highlighting Structural Analysis Techniques</a:t>
            </a:r>
            <a:endParaRPr b="1" sz="3900">
              <a:solidFill>
                <a:srgbClr val="CC0000"/>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155350" y="56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CC0000"/>
                </a:solidFill>
                <a:latin typeface="Helvetica Neue"/>
                <a:ea typeface="Helvetica Neue"/>
                <a:cs typeface="Helvetica Neue"/>
                <a:sym typeface="Helvetica Neue"/>
              </a:rPr>
              <a:t>X-Ray Crystallography</a:t>
            </a:r>
            <a:endParaRPr b="1">
              <a:solidFill>
                <a:srgbClr val="CC0000"/>
              </a:solidFill>
              <a:latin typeface="Helvetica Neue"/>
              <a:ea typeface="Helvetica Neue"/>
              <a:cs typeface="Helvetica Neue"/>
              <a:sym typeface="Helvetica Neue"/>
            </a:endParaRPr>
          </a:p>
        </p:txBody>
      </p:sp>
      <p:sp>
        <p:nvSpPr>
          <p:cNvPr id="251" name="Google Shape;251;p35"/>
          <p:cNvSpPr txBox="1"/>
          <p:nvPr/>
        </p:nvSpPr>
        <p:spPr>
          <a:xfrm>
            <a:off x="383525" y="953400"/>
            <a:ext cx="196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latin typeface="Helvetica Neue"/>
                <a:ea typeface="Helvetica Neue"/>
                <a:cs typeface="Helvetica Neue"/>
                <a:sym typeface="Helvetica Neue"/>
              </a:rPr>
              <a:t>Target is crystallized</a:t>
            </a:r>
            <a:endParaRPr b="1" sz="1800">
              <a:solidFill>
                <a:srgbClr val="1155CC"/>
              </a:solidFill>
              <a:latin typeface="Helvetica Neue"/>
              <a:ea typeface="Helvetica Neue"/>
              <a:cs typeface="Helvetica Neue"/>
              <a:sym typeface="Helvetica Neue"/>
            </a:endParaRPr>
          </a:p>
        </p:txBody>
      </p:sp>
      <p:sp>
        <p:nvSpPr>
          <p:cNvPr id="252" name="Google Shape;252;p35"/>
          <p:cNvSpPr txBox="1"/>
          <p:nvPr/>
        </p:nvSpPr>
        <p:spPr>
          <a:xfrm>
            <a:off x="2927488" y="953400"/>
            <a:ext cx="274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latin typeface="Helvetica Neue"/>
                <a:ea typeface="Helvetica Neue"/>
                <a:cs typeface="Helvetica Neue"/>
                <a:sym typeface="Helvetica Neue"/>
              </a:rPr>
              <a:t>Target is irradiated with x-ray beams</a:t>
            </a:r>
            <a:endParaRPr b="1" sz="1800">
              <a:solidFill>
                <a:srgbClr val="1155CC"/>
              </a:solidFill>
              <a:latin typeface="Helvetica Neue"/>
              <a:ea typeface="Helvetica Neue"/>
              <a:cs typeface="Helvetica Neue"/>
              <a:sym typeface="Helvetica Neue"/>
            </a:endParaRPr>
          </a:p>
        </p:txBody>
      </p:sp>
      <p:sp>
        <p:nvSpPr>
          <p:cNvPr id="253" name="Google Shape;253;p35"/>
          <p:cNvSpPr txBox="1"/>
          <p:nvPr/>
        </p:nvSpPr>
        <p:spPr>
          <a:xfrm>
            <a:off x="383525" y="1645800"/>
            <a:ext cx="2154600" cy="91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Helvetica Neue"/>
                <a:ea typeface="Helvetica Neue"/>
                <a:cs typeface="Helvetica Neue"/>
                <a:sym typeface="Helvetica Neue"/>
              </a:rPr>
              <a:t>Purified and crystallized</a:t>
            </a:r>
            <a:endParaRPr b="1" sz="1300">
              <a:solidFill>
                <a:schemeClr val="dk1"/>
              </a:solidFill>
              <a:latin typeface="Helvetica Neue"/>
              <a:ea typeface="Helvetica Neue"/>
              <a:cs typeface="Helvetica Neue"/>
              <a:sym typeface="Helvetica Neue"/>
            </a:endParaRPr>
          </a:p>
          <a:p>
            <a:pPr indent="0" lvl="0" marL="0" rtl="0" algn="l">
              <a:spcBef>
                <a:spcPts val="1000"/>
              </a:spcBef>
              <a:spcAft>
                <a:spcPts val="1000"/>
              </a:spcAft>
              <a:buNone/>
            </a:pPr>
            <a:r>
              <a:rPr b="1" lang="en" sz="1300">
                <a:solidFill>
                  <a:schemeClr val="dk1"/>
                </a:solidFill>
                <a:latin typeface="Helvetica Neue"/>
                <a:ea typeface="Helvetica Neue"/>
                <a:cs typeface="Helvetica Neue"/>
                <a:sym typeface="Helvetica Neue"/>
              </a:rPr>
              <a:t>Highly-ordered, solid state</a:t>
            </a:r>
            <a:endParaRPr b="1" sz="1300">
              <a:solidFill>
                <a:schemeClr val="dk1"/>
              </a:solidFill>
              <a:latin typeface="Helvetica Neue"/>
              <a:ea typeface="Helvetica Neue"/>
              <a:cs typeface="Helvetica Neue"/>
              <a:sym typeface="Helvetica Neue"/>
            </a:endParaRPr>
          </a:p>
        </p:txBody>
      </p:sp>
      <p:sp>
        <p:nvSpPr>
          <p:cNvPr id="254" name="Google Shape;254;p35"/>
          <p:cNvSpPr txBox="1"/>
          <p:nvPr/>
        </p:nvSpPr>
        <p:spPr>
          <a:xfrm>
            <a:off x="5933050" y="953400"/>
            <a:ext cx="27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endParaRPr>
          </a:p>
        </p:txBody>
      </p:sp>
      <p:sp>
        <p:nvSpPr>
          <p:cNvPr id="255" name="Google Shape;255;p35"/>
          <p:cNvSpPr txBox="1"/>
          <p:nvPr/>
        </p:nvSpPr>
        <p:spPr>
          <a:xfrm>
            <a:off x="2939038" y="1598400"/>
            <a:ext cx="2455500" cy="144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Helvetica Neue"/>
                <a:ea typeface="Helvetica Neue"/>
                <a:cs typeface="Helvetica Neue"/>
                <a:sym typeface="Helvetica Neue"/>
              </a:rPr>
              <a:t>X-rays interact with electrons in molecule </a:t>
            </a:r>
            <a:endParaRPr b="1" sz="13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rPr b="1" lang="en" sz="1300">
                <a:solidFill>
                  <a:schemeClr val="dk1"/>
                </a:solidFill>
                <a:latin typeface="Helvetica Neue"/>
                <a:ea typeface="Helvetica Neue"/>
                <a:cs typeface="Helvetica Neue"/>
                <a:sym typeface="Helvetica Neue"/>
              </a:rPr>
              <a:t>Produce diffraction pattern</a:t>
            </a:r>
            <a:endParaRPr b="1" sz="1300">
              <a:solidFill>
                <a:schemeClr val="dk1"/>
              </a:solidFill>
              <a:latin typeface="Helvetica Neue"/>
              <a:ea typeface="Helvetica Neue"/>
              <a:cs typeface="Helvetica Neue"/>
              <a:sym typeface="Helvetica Neue"/>
            </a:endParaRPr>
          </a:p>
          <a:p>
            <a:pPr indent="0" lvl="0" marL="0" rtl="0" algn="l">
              <a:spcBef>
                <a:spcPts val="1000"/>
              </a:spcBef>
              <a:spcAft>
                <a:spcPts val="1000"/>
              </a:spcAft>
              <a:buNone/>
            </a:pPr>
            <a:r>
              <a:rPr b="1" lang="en" sz="1300">
                <a:solidFill>
                  <a:schemeClr val="dk1"/>
                </a:solidFill>
                <a:latin typeface="Helvetica Neue"/>
                <a:ea typeface="Helvetica Neue"/>
                <a:cs typeface="Helvetica Neue"/>
                <a:sym typeface="Helvetica Neue"/>
              </a:rPr>
              <a:t>Reveals density map at angstrom resolution</a:t>
            </a:r>
            <a:endParaRPr b="1" sz="1300">
              <a:solidFill>
                <a:schemeClr val="dk1"/>
              </a:solidFill>
              <a:latin typeface="Helvetica Neue"/>
              <a:ea typeface="Helvetica Neue"/>
              <a:cs typeface="Helvetica Neue"/>
              <a:sym typeface="Helvetica Neue"/>
            </a:endParaRPr>
          </a:p>
        </p:txBody>
      </p:sp>
      <p:sp>
        <p:nvSpPr>
          <p:cNvPr id="256" name="Google Shape;256;p35"/>
          <p:cNvSpPr txBox="1"/>
          <p:nvPr/>
        </p:nvSpPr>
        <p:spPr>
          <a:xfrm>
            <a:off x="6059750" y="953400"/>
            <a:ext cx="2284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latin typeface="Helvetica Neue"/>
                <a:ea typeface="Helvetica Neue"/>
                <a:cs typeface="Helvetica Neue"/>
                <a:sym typeface="Helvetica Neue"/>
              </a:rPr>
              <a:t>Target shape reconstruction</a:t>
            </a:r>
            <a:endParaRPr b="1" sz="1800">
              <a:solidFill>
                <a:srgbClr val="1155CC"/>
              </a:solidFill>
              <a:latin typeface="Helvetica Neue"/>
              <a:ea typeface="Helvetica Neue"/>
              <a:cs typeface="Helvetica Neue"/>
              <a:sym typeface="Helvetica Neue"/>
            </a:endParaRPr>
          </a:p>
        </p:txBody>
      </p:sp>
      <p:sp>
        <p:nvSpPr>
          <p:cNvPr id="257" name="Google Shape;257;p35"/>
          <p:cNvSpPr txBox="1"/>
          <p:nvPr/>
        </p:nvSpPr>
        <p:spPr>
          <a:xfrm>
            <a:off x="6075225" y="1645800"/>
            <a:ext cx="2742900" cy="111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Helvetica Neue"/>
                <a:ea typeface="Helvetica Neue"/>
                <a:cs typeface="Helvetica Neue"/>
                <a:sym typeface="Helvetica Neue"/>
              </a:rPr>
              <a:t>Target structure deduced from diffraction data</a:t>
            </a:r>
            <a:endParaRPr b="1" sz="1300">
              <a:solidFill>
                <a:schemeClr val="dk1"/>
              </a:solidFill>
              <a:latin typeface="Helvetica Neue"/>
              <a:ea typeface="Helvetica Neue"/>
              <a:cs typeface="Helvetica Neue"/>
              <a:sym typeface="Helvetica Neue"/>
            </a:endParaRPr>
          </a:p>
          <a:p>
            <a:pPr indent="0" lvl="0" marL="0" rtl="0" algn="l">
              <a:spcBef>
                <a:spcPts val="1000"/>
              </a:spcBef>
              <a:spcAft>
                <a:spcPts val="1000"/>
              </a:spcAft>
              <a:buNone/>
            </a:pPr>
            <a:r>
              <a:rPr b="1" lang="en" sz="1300">
                <a:solidFill>
                  <a:schemeClr val="dk1"/>
                </a:solidFill>
                <a:latin typeface="Helvetica Neue"/>
                <a:ea typeface="Helvetica Neue"/>
                <a:cs typeface="Helvetica Neue"/>
                <a:sym typeface="Helvetica Neue"/>
              </a:rPr>
              <a:t>Use computational techniques like molecular replacement (MR)</a:t>
            </a:r>
            <a:endParaRPr b="1" sz="1300">
              <a:solidFill>
                <a:schemeClr val="dk1"/>
              </a:solidFill>
              <a:latin typeface="Helvetica Neue"/>
              <a:ea typeface="Helvetica Neue"/>
              <a:cs typeface="Helvetica Neue"/>
              <a:sym typeface="Helvetica Neue"/>
            </a:endParaRPr>
          </a:p>
        </p:txBody>
      </p:sp>
      <p:sp>
        <p:nvSpPr>
          <p:cNvPr id="258" name="Google Shape;258;p35"/>
          <p:cNvSpPr/>
          <p:nvPr/>
        </p:nvSpPr>
        <p:spPr>
          <a:xfrm>
            <a:off x="312975" y="962375"/>
            <a:ext cx="1913825" cy="2151925"/>
          </a:xfrm>
          <a:custGeom>
            <a:rect b="b" l="l" r="r" t="t"/>
            <a:pathLst>
              <a:path extrusionOk="0" h="86077" w="76553">
                <a:moveTo>
                  <a:pt x="76553" y="0"/>
                </a:moveTo>
                <a:lnTo>
                  <a:pt x="0" y="0"/>
                </a:lnTo>
                <a:lnTo>
                  <a:pt x="0" y="86077"/>
                </a:lnTo>
              </a:path>
            </a:pathLst>
          </a:custGeom>
          <a:noFill/>
          <a:ln cap="flat" cmpd="sng" w="19050">
            <a:solidFill>
              <a:srgbClr val="1155CC"/>
            </a:solidFill>
            <a:prstDash val="solid"/>
            <a:round/>
            <a:headEnd len="med" w="med" type="none"/>
            <a:tailEnd len="med" w="med" type="none"/>
          </a:ln>
        </p:spPr>
      </p:sp>
      <p:sp>
        <p:nvSpPr>
          <p:cNvPr id="259" name="Google Shape;259;p35"/>
          <p:cNvSpPr/>
          <p:nvPr/>
        </p:nvSpPr>
        <p:spPr>
          <a:xfrm>
            <a:off x="2843550" y="953400"/>
            <a:ext cx="2834566" cy="2151925"/>
          </a:xfrm>
          <a:custGeom>
            <a:rect b="b" l="l" r="r" t="t"/>
            <a:pathLst>
              <a:path extrusionOk="0" h="86077" w="76553">
                <a:moveTo>
                  <a:pt x="76553" y="0"/>
                </a:moveTo>
                <a:lnTo>
                  <a:pt x="0" y="0"/>
                </a:lnTo>
                <a:lnTo>
                  <a:pt x="0" y="86077"/>
                </a:lnTo>
              </a:path>
            </a:pathLst>
          </a:custGeom>
          <a:noFill/>
          <a:ln cap="flat" cmpd="sng" w="19050">
            <a:solidFill>
              <a:srgbClr val="1155CC"/>
            </a:solidFill>
            <a:prstDash val="solid"/>
            <a:round/>
            <a:headEnd len="med" w="med" type="none"/>
            <a:tailEnd len="med" w="med" type="none"/>
          </a:ln>
        </p:spPr>
      </p:sp>
      <p:sp>
        <p:nvSpPr>
          <p:cNvPr id="260" name="Google Shape;260;p35"/>
          <p:cNvSpPr/>
          <p:nvPr/>
        </p:nvSpPr>
        <p:spPr>
          <a:xfrm>
            <a:off x="5983550" y="935675"/>
            <a:ext cx="2834566" cy="2151925"/>
          </a:xfrm>
          <a:custGeom>
            <a:rect b="b" l="l" r="r" t="t"/>
            <a:pathLst>
              <a:path extrusionOk="0" h="86077" w="76553">
                <a:moveTo>
                  <a:pt x="76553" y="0"/>
                </a:moveTo>
                <a:lnTo>
                  <a:pt x="0" y="0"/>
                </a:lnTo>
                <a:lnTo>
                  <a:pt x="0" y="86077"/>
                </a:lnTo>
              </a:path>
            </a:pathLst>
          </a:custGeom>
          <a:noFill/>
          <a:ln cap="flat" cmpd="sng" w="19050">
            <a:solidFill>
              <a:srgbClr val="1155CC"/>
            </a:solidFill>
            <a:prstDash val="solid"/>
            <a:round/>
            <a:headEnd len="med" w="med" type="none"/>
            <a:tailEnd len="med" w="med" type="none"/>
          </a:ln>
        </p:spPr>
      </p:sp>
      <p:pic>
        <p:nvPicPr>
          <p:cNvPr id="261" name="Google Shape;261;p35"/>
          <p:cNvPicPr preferRelativeResize="0"/>
          <p:nvPr/>
        </p:nvPicPr>
        <p:blipFill>
          <a:blip r:embed="rId3">
            <a:alphaModFix/>
          </a:blip>
          <a:stretch>
            <a:fillRect/>
          </a:stretch>
        </p:blipFill>
        <p:spPr>
          <a:xfrm>
            <a:off x="85074" y="3193800"/>
            <a:ext cx="1669175" cy="1264049"/>
          </a:xfrm>
          <a:prstGeom prst="rect">
            <a:avLst/>
          </a:prstGeom>
          <a:noFill/>
          <a:ln>
            <a:noFill/>
          </a:ln>
        </p:spPr>
      </p:pic>
      <p:pic>
        <p:nvPicPr>
          <p:cNvPr id="262" name="Google Shape;262;p35"/>
          <p:cNvPicPr preferRelativeResize="0"/>
          <p:nvPr/>
        </p:nvPicPr>
        <p:blipFill>
          <a:blip r:embed="rId4">
            <a:alphaModFix/>
          </a:blip>
          <a:stretch>
            <a:fillRect/>
          </a:stretch>
        </p:blipFill>
        <p:spPr>
          <a:xfrm>
            <a:off x="1940505" y="3447897"/>
            <a:ext cx="1913825" cy="1448903"/>
          </a:xfrm>
          <a:prstGeom prst="rect">
            <a:avLst/>
          </a:prstGeom>
          <a:noFill/>
          <a:ln>
            <a:noFill/>
          </a:ln>
        </p:spPr>
      </p:pic>
      <p:sp>
        <p:nvSpPr>
          <p:cNvPr id="263" name="Google Shape;263;p35"/>
          <p:cNvSpPr txBox="1"/>
          <p:nvPr/>
        </p:nvSpPr>
        <p:spPr>
          <a:xfrm>
            <a:off x="42914" y="4537350"/>
            <a:ext cx="1753500" cy="26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500">
                <a:solidFill>
                  <a:schemeClr val="dk1"/>
                </a:solidFill>
                <a:latin typeface="Helvetica Neue"/>
                <a:ea typeface="Helvetica Neue"/>
                <a:cs typeface="Helvetica Neue"/>
                <a:sym typeface="Helvetica Neue"/>
              </a:rPr>
              <a:t>From Royal Institute: “Understanding Crystallography” </a:t>
            </a:r>
            <a:endParaRPr sz="500">
              <a:solidFill>
                <a:schemeClr val="dk1"/>
              </a:solidFill>
              <a:latin typeface="Helvetica Neue"/>
              <a:ea typeface="Helvetica Neue"/>
              <a:cs typeface="Helvetica Neue"/>
              <a:sym typeface="Helvetica Neue"/>
            </a:endParaRPr>
          </a:p>
        </p:txBody>
      </p:sp>
      <p:pic>
        <p:nvPicPr>
          <p:cNvPr id="264" name="Google Shape;264;p35"/>
          <p:cNvPicPr preferRelativeResize="0"/>
          <p:nvPr/>
        </p:nvPicPr>
        <p:blipFill>
          <a:blip r:embed="rId5">
            <a:alphaModFix/>
          </a:blip>
          <a:stretch>
            <a:fillRect/>
          </a:stretch>
        </p:blipFill>
        <p:spPr>
          <a:xfrm>
            <a:off x="6621898" y="2969235"/>
            <a:ext cx="1966501" cy="2001065"/>
          </a:xfrm>
          <a:prstGeom prst="rect">
            <a:avLst/>
          </a:prstGeom>
          <a:noFill/>
          <a:ln>
            <a:noFill/>
          </a:ln>
        </p:spPr>
      </p:pic>
      <p:pic>
        <p:nvPicPr>
          <p:cNvPr id="265" name="Google Shape;265;p35"/>
          <p:cNvPicPr preferRelativeResize="0"/>
          <p:nvPr/>
        </p:nvPicPr>
        <p:blipFill>
          <a:blip r:embed="rId6">
            <a:alphaModFix/>
          </a:blip>
          <a:stretch>
            <a:fillRect/>
          </a:stretch>
        </p:blipFill>
        <p:spPr>
          <a:xfrm>
            <a:off x="4040575" y="3373460"/>
            <a:ext cx="2455501" cy="998391"/>
          </a:xfrm>
          <a:prstGeom prst="rect">
            <a:avLst/>
          </a:prstGeom>
          <a:noFill/>
          <a:ln>
            <a:noFill/>
          </a:ln>
        </p:spPr>
      </p:pic>
      <p:sp>
        <p:nvSpPr>
          <p:cNvPr id="266" name="Google Shape;266;p35"/>
          <p:cNvSpPr txBox="1"/>
          <p:nvPr/>
        </p:nvSpPr>
        <p:spPr>
          <a:xfrm>
            <a:off x="4361364" y="4371850"/>
            <a:ext cx="1753500" cy="26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500">
                <a:solidFill>
                  <a:schemeClr val="dk1"/>
                </a:solidFill>
                <a:latin typeface="Helvetica Neue"/>
                <a:ea typeface="Helvetica Neue"/>
                <a:cs typeface="Helvetica Neue"/>
                <a:sym typeface="Helvetica Neue"/>
              </a:rPr>
              <a:t>Iowa State University Chemical Instrumentation Facility</a:t>
            </a:r>
            <a:endParaRPr sz="500">
              <a:solidFill>
                <a:schemeClr val="dk1"/>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155350" y="56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CC0000"/>
                </a:solidFill>
                <a:latin typeface="Helvetica Neue"/>
                <a:ea typeface="Helvetica Neue"/>
                <a:cs typeface="Helvetica Neue"/>
                <a:sym typeface="Helvetica Neue"/>
              </a:rPr>
              <a:t>Cryo-electron tomography</a:t>
            </a:r>
            <a:endParaRPr b="1">
              <a:solidFill>
                <a:srgbClr val="CC0000"/>
              </a:solidFill>
              <a:latin typeface="Helvetica Neue"/>
              <a:ea typeface="Helvetica Neue"/>
              <a:cs typeface="Helvetica Neue"/>
              <a:sym typeface="Helvetica Neue"/>
            </a:endParaRPr>
          </a:p>
        </p:txBody>
      </p:sp>
      <p:sp>
        <p:nvSpPr>
          <p:cNvPr id="272" name="Google Shape;272;p36"/>
          <p:cNvSpPr/>
          <p:nvPr/>
        </p:nvSpPr>
        <p:spPr>
          <a:xfrm rot="-5400000">
            <a:off x="2633675" y="157075"/>
            <a:ext cx="129900" cy="855600"/>
          </a:xfrm>
          <a:prstGeom prst="leftBracket">
            <a:avLst>
              <a:gd fmla="val 69052" name="adj"/>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6"/>
          <p:cNvSpPr/>
          <p:nvPr/>
        </p:nvSpPr>
        <p:spPr>
          <a:xfrm rot="-5400000">
            <a:off x="3789375" y="-56225"/>
            <a:ext cx="129900" cy="1282200"/>
          </a:xfrm>
          <a:prstGeom prst="leftBracket">
            <a:avLst>
              <a:gd fmla="val 69052" name="adj"/>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6"/>
          <p:cNvSpPr/>
          <p:nvPr/>
        </p:nvSpPr>
        <p:spPr>
          <a:xfrm rot="-5400000">
            <a:off x="5445450" y="-353525"/>
            <a:ext cx="129900" cy="1876800"/>
          </a:xfrm>
          <a:prstGeom prst="leftBracket">
            <a:avLst>
              <a:gd fmla="val 69052" name="adj"/>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6"/>
          <p:cNvSpPr txBox="1"/>
          <p:nvPr/>
        </p:nvSpPr>
        <p:spPr>
          <a:xfrm>
            <a:off x="5933050" y="953400"/>
            <a:ext cx="27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endParaRPr>
          </a:p>
        </p:txBody>
      </p:sp>
      <p:grpSp>
        <p:nvGrpSpPr>
          <p:cNvPr id="276" name="Google Shape;276;p36"/>
          <p:cNvGrpSpPr/>
          <p:nvPr/>
        </p:nvGrpSpPr>
        <p:grpSpPr>
          <a:xfrm>
            <a:off x="5510400" y="649825"/>
            <a:ext cx="3521076" cy="4524200"/>
            <a:chOff x="5510400" y="649825"/>
            <a:chExt cx="3521076" cy="4524200"/>
          </a:xfrm>
        </p:grpSpPr>
        <p:sp>
          <p:nvSpPr>
            <p:cNvPr id="277" name="Google Shape;277;p36"/>
            <p:cNvSpPr txBox="1"/>
            <p:nvPr/>
          </p:nvSpPr>
          <p:spPr>
            <a:xfrm>
              <a:off x="6059750" y="953400"/>
              <a:ext cx="2284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latin typeface="Helvetica Neue"/>
                  <a:ea typeface="Helvetica Neue"/>
                  <a:cs typeface="Helvetica Neue"/>
                  <a:sym typeface="Helvetica Neue"/>
                </a:rPr>
                <a:t>Sample is rotated and imaged</a:t>
              </a:r>
              <a:endParaRPr b="1" sz="1800">
                <a:solidFill>
                  <a:srgbClr val="1155CC"/>
                </a:solidFill>
                <a:latin typeface="Helvetica Neue"/>
                <a:ea typeface="Helvetica Neue"/>
                <a:cs typeface="Helvetica Neue"/>
                <a:sym typeface="Helvetica Neue"/>
              </a:endParaRPr>
            </a:p>
          </p:txBody>
        </p:sp>
        <p:sp>
          <p:nvSpPr>
            <p:cNvPr id="278" name="Google Shape;278;p36"/>
            <p:cNvSpPr txBox="1"/>
            <p:nvPr/>
          </p:nvSpPr>
          <p:spPr>
            <a:xfrm>
              <a:off x="6075225" y="1645800"/>
              <a:ext cx="2742900" cy="151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Helvetica Neue"/>
                  <a:ea typeface="Helvetica Neue"/>
                  <a:cs typeface="Helvetica Neue"/>
                  <a:sym typeface="Helvetica Neue"/>
                </a:rPr>
                <a:t>2D images used to understand 3D structure, just like a tomography scan</a:t>
              </a:r>
              <a:endParaRPr b="1" sz="1300">
                <a:solidFill>
                  <a:schemeClr val="dk1"/>
                </a:solidFill>
                <a:latin typeface="Helvetica Neue"/>
                <a:ea typeface="Helvetica Neue"/>
                <a:cs typeface="Helvetica Neue"/>
                <a:sym typeface="Helvetica Neue"/>
              </a:endParaRPr>
            </a:p>
            <a:p>
              <a:pPr indent="0" lvl="0" marL="0" rtl="0" algn="l">
                <a:spcBef>
                  <a:spcPts val="1000"/>
                </a:spcBef>
                <a:spcAft>
                  <a:spcPts val="1000"/>
                </a:spcAft>
                <a:buNone/>
              </a:pPr>
              <a:r>
                <a:rPr b="1" lang="en" sz="1300">
                  <a:solidFill>
                    <a:schemeClr val="dk1"/>
                  </a:solidFill>
                  <a:latin typeface="Helvetica Neue"/>
                  <a:ea typeface="Helvetica Neue"/>
                  <a:cs typeface="Helvetica Neue"/>
                  <a:sym typeface="Helvetica Neue"/>
                </a:rPr>
                <a:t>Images collected from many angles, computationally merged to obtain 3D structure</a:t>
              </a:r>
              <a:endParaRPr b="1" sz="1300">
                <a:solidFill>
                  <a:schemeClr val="dk1"/>
                </a:solidFill>
                <a:latin typeface="Helvetica Neue"/>
                <a:ea typeface="Helvetica Neue"/>
                <a:cs typeface="Helvetica Neue"/>
                <a:sym typeface="Helvetica Neue"/>
              </a:endParaRPr>
            </a:p>
          </p:txBody>
        </p:sp>
        <p:sp>
          <p:nvSpPr>
            <p:cNvPr id="279" name="Google Shape;279;p36"/>
            <p:cNvSpPr/>
            <p:nvPr/>
          </p:nvSpPr>
          <p:spPr>
            <a:xfrm>
              <a:off x="5983550" y="935675"/>
              <a:ext cx="2834566" cy="2151925"/>
            </a:xfrm>
            <a:custGeom>
              <a:rect b="b" l="l" r="r" t="t"/>
              <a:pathLst>
                <a:path extrusionOk="0" h="86077" w="76553">
                  <a:moveTo>
                    <a:pt x="76553" y="0"/>
                  </a:moveTo>
                  <a:lnTo>
                    <a:pt x="0" y="0"/>
                  </a:lnTo>
                  <a:lnTo>
                    <a:pt x="0" y="86077"/>
                  </a:lnTo>
                </a:path>
              </a:pathLst>
            </a:custGeom>
            <a:noFill/>
            <a:ln cap="flat" cmpd="sng" w="19050">
              <a:solidFill>
                <a:srgbClr val="1155CC"/>
              </a:solidFill>
              <a:prstDash val="solid"/>
              <a:round/>
              <a:headEnd len="med" w="med" type="none"/>
              <a:tailEnd len="med" w="med" type="none"/>
            </a:ln>
          </p:spPr>
        </p:sp>
        <p:cxnSp>
          <p:nvCxnSpPr>
            <p:cNvPr id="280" name="Google Shape;280;p36"/>
            <p:cNvCxnSpPr>
              <a:stCxn id="274" idx="1"/>
            </p:cNvCxnSpPr>
            <p:nvPr/>
          </p:nvCxnSpPr>
          <p:spPr>
            <a:xfrm>
              <a:off x="5510400" y="649825"/>
              <a:ext cx="490800" cy="286800"/>
            </a:xfrm>
            <a:prstGeom prst="straightConnector1">
              <a:avLst/>
            </a:prstGeom>
            <a:noFill/>
            <a:ln cap="flat" cmpd="sng" w="28575">
              <a:solidFill>
                <a:schemeClr val="dk1"/>
              </a:solidFill>
              <a:prstDash val="dot"/>
              <a:round/>
              <a:headEnd len="med" w="med" type="none"/>
              <a:tailEnd len="med" w="med" type="none"/>
            </a:ln>
          </p:spPr>
        </p:cxnSp>
        <p:pic>
          <p:nvPicPr>
            <p:cNvPr id="281" name="Google Shape;281;p36"/>
            <p:cNvPicPr preferRelativeResize="0"/>
            <p:nvPr/>
          </p:nvPicPr>
          <p:blipFill rotWithShape="1">
            <a:blip r:embed="rId3">
              <a:alphaModFix/>
            </a:blip>
            <a:srcRect b="0" l="0" r="57059" t="7783"/>
            <a:stretch/>
          </p:blipFill>
          <p:spPr>
            <a:xfrm>
              <a:off x="6075225" y="3224300"/>
              <a:ext cx="1438325" cy="1673525"/>
            </a:xfrm>
            <a:prstGeom prst="rect">
              <a:avLst/>
            </a:prstGeom>
            <a:noFill/>
            <a:ln>
              <a:noFill/>
            </a:ln>
          </p:spPr>
        </p:pic>
        <p:pic>
          <p:nvPicPr>
            <p:cNvPr id="282" name="Google Shape;282;p36"/>
            <p:cNvPicPr preferRelativeResize="0"/>
            <p:nvPr/>
          </p:nvPicPr>
          <p:blipFill rotWithShape="1">
            <a:blip r:embed="rId3">
              <a:alphaModFix/>
            </a:blip>
            <a:srcRect b="0" l="54790" r="0" t="7995"/>
            <a:stretch/>
          </p:blipFill>
          <p:spPr>
            <a:xfrm>
              <a:off x="7513550" y="3220975"/>
              <a:ext cx="1517926" cy="1673525"/>
            </a:xfrm>
            <a:prstGeom prst="rect">
              <a:avLst/>
            </a:prstGeom>
            <a:noFill/>
            <a:ln>
              <a:noFill/>
            </a:ln>
          </p:spPr>
        </p:pic>
        <p:sp>
          <p:nvSpPr>
            <p:cNvPr id="283" name="Google Shape;283;p36"/>
            <p:cNvSpPr txBox="1"/>
            <p:nvPr/>
          </p:nvSpPr>
          <p:spPr>
            <a:xfrm>
              <a:off x="6059750" y="4866225"/>
              <a:ext cx="29418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800">
                  <a:solidFill>
                    <a:schemeClr val="dk1"/>
                  </a:solidFill>
                  <a:latin typeface="Helvetica Neue"/>
                  <a:ea typeface="Helvetica Neue"/>
                  <a:cs typeface="Helvetica Neue"/>
                  <a:sym typeface="Helvetica Neue"/>
                </a:rPr>
                <a:t>(“What Is the Difference between Cryo-EM and Cryo-Et?”)</a:t>
              </a:r>
              <a:endParaRPr i="1" sz="800">
                <a:solidFill>
                  <a:schemeClr val="dk1"/>
                </a:solidFill>
                <a:latin typeface="Helvetica Neue"/>
                <a:ea typeface="Helvetica Neue"/>
                <a:cs typeface="Helvetica Neue"/>
                <a:sym typeface="Helvetica Neue"/>
              </a:endParaRPr>
            </a:p>
          </p:txBody>
        </p:sp>
      </p:grpSp>
      <p:grpSp>
        <p:nvGrpSpPr>
          <p:cNvPr id="284" name="Google Shape;284;p36"/>
          <p:cNvGrpSpPr/>
          <p:nvPr/>
        </p:nvGrpSpPr>
        <p:grpSpPr>
          <a:xfrm>
            <a:off x="2843550" y="649825"/>
            <a:ext cx="3160550" cy="4524200"/>
            <a:chOff x="2843550" y="649825"/>
            <a:chExt cx="3160550" cy="4524200"/>
          </a:xfrm>
        </p:grpSpPr>
        <p:grpSp>
          <p:nvGrpSpPr>
            <p:cNvPr id="285" name="Google Shape;285;p36"/>
            <p:cNvGrpSpPr/>
            <p:nvPr/>
          </p:nvGrpSpPr>
          <p:grpSpPr>
            <a:xfrm>
              <a:off x="2843550" y="649825"/>
              <a:ext cx="3145188" cy="4278699"/>
              <a:chOff x="2843550" y="649825"/>
              <a:chExt cx="3145188" cy="4278699"/>
            </a:xfrm>
          </p:grpSpPr>
          <p:sp>
            <p:nvSpPr>
              <p:cNvPr id="286" name="Google Shape;286;p36"/>
              <p:cNvSpPr txBox="1"/>
              <p:nvPr/>
            </p:nvSpPr>
            <p:spPr>
              <a:xfrm>
                <a:off x="2927488" y="953400"/>
                <a:ext cx="274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latin typeface="Helvetica Neue"/>
                    <a:ea typeface="Helvetica Neue"/>
                    <a:cs typeface="Helvetica Neue"/>
                    <a:sym typeface="Helvetica Neue"/>
                  </a:rPr>
                  <a:t>Sample is placed under electron microscope</a:t>
                </a:r>
                <a:endParaRPr b="1" sz="1800">
                  <a:solidFill>
                    <a:srgbClr val="1155CC"/>
                  </a:solidFill>
                  <a:latin typeface="Helvetica Neue"/>
                  <a:ea typeface="Helvetica Neue"/>
                  <a:cs typeface="Helvetica Neue"/>
                  <a:sym typeface="Helvetica Neue"/>
                </a:endParaRPr>
              </a:p>
            </p:txBody>
          </p:sp>
          <p:sp>
            <p:nvSpPr>
              <p:cNvPr id="287" name="Google Shape;287;p36"/>
              <p:cNvSpPr txBox="1"/>
              <p:nvPr/>
            </p:nvSpPr>
            <p:spPr>
              <a:xfrm>
                <a:off x="2939038" y="1598400"/>
                <a:ext cx="2455500" cy="164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Helvetica Neue"/>
                    <a:ea typeface="Helvetica Neue"/>
                    <a:cs typeface="Helvetica Neue"/>
                    <a:sym typeface="Helvetica Neue"/>
                  </a:rPr>
                  <a:t>Use of EM means no staining is needed</a:t>
                </a:r>
                <a:endParaRPr b="1" sz="13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rPr b="1" lang="en" sz="1300">
                    <a:solidFill>
                      <a:schemeClr val="dk1"/>
                    </a:solidFill>
                    <a:latin typeface="Helvetica Neue"/>
                    <a:ea typeface="Helvetica Neue"/>
                    <a:cs typeface="Helvetica Neue"/>
                    <a:sym typeface="Helvetica Neue"/>
                  </a:rPr>
                  <a:t>Allows nanometer resolution</a:t>
                </a:r>
                <a:endParaRPr b="1" sz="1300">
                  <a:solidFill>
                    <a:schemeClr val="dk1"/>
                  </a:solidFill>
                  <a:latin typeface="Helvetica Neue"/>
                  <a:ea typeface="Helvetica Neue"/>
                  <a:cs typeface="Helvetica Neue"/>
                  <a:sym typeface="Helvetica Neue"/>
                </a:endParaRPr>
              </a:p>
              <a:p>
                <a:pPr indent="0" lvl="0" marL="0" rtl="0" algn="l">
                  <a:spcBef>
                    <a:spcPts val="1000"/>
                  </a:spcBef>
                  <a:spcAft>
                    <a:spcPts val="1000"/>
                  </a:spcAft>
                  <a:buNone/>
                </a:pPr>
                <a:r>
                  <a:rPr b="1" lang="en" sz="1300">
                    <a:solidFill>
                      <a:schemeClr val="dk1"/>
                    </a:solidFill>
                    <a:latin typeface="Helvetica Neue"/>
                    <a:ea typeface="Helvetica Neue"/>
                    <a:cs typeface="Helvetica Neue"/>
                    <a:sym typeface="Helvetica Neue"/>
                  </a:rPr>
                  <a:t>Not a traditional electron microscope, specialized equipment to tilt the sample</a:t>
                </a:r>
                <a:endParaRPr b="1" sz="1300">
                  <a:solidFill>
                    <a:schemeClr val="dk1"/>
                  </a:solidFill>
                  <a:latin typeface="Helvetica Neue"/>
                  <a:ea typeface="Helvetica Neue"/>
                  <a:cs typeface="Helvetica Neue"/>
                  <a:sym typeface="Helvetica Neue"/>
                </a:endParaRPr>
              </a:p>
            </p:txBody>
          </p:sp>
          <p:sp>
            <p:nvSpPr>
              <p:cNvPr id="288" name="Google Shape;288;p36"/>
              <p:cNvSpPr/>
              <p:nvPr/>
            </p:nvSpPr>
            <p:spPr>
              <a:xfrm>
                <a:off x="2843550" y="953400"/>
                <a:ext cx="2834566" cy="2151925"/>
              </a:xfrm>
              <a:custGeom>
                <a:rect b="b" l="l" r="r" t="t"/>
                <a:pathLst>
                  <a:path extrusionOk="0" h="86077" w="76553">
                    <a:moveTo>
                      <a:pt x="76553" y="0"/>
                    </a:moveTo>
                    <a:lnTo>
                      <a:pt x="0" y="0"/>
                    </a:lnTo>
                    <a:lnTo>
                      <a:pt x="0" y="86077"/>
                    </a:lnTo>
                  </a:path>
                </a:pathLst>
              </a:custGeom>
              <a:noFill/>
              <a:ln cap="flat" cmpd="sng" w="19050">
                <a:solidFill>
                  <a:srgbClr val="1155CC"/>
                </a:solidFill>
                <a:prstDash val="solid"/>
                <a:round/>
                <a:headEnd len="med" w="med" type="none"/>
                <a:tailEnd len="med" w="med" type="none"/>
              </a:ln>
            </p:spPr>
          </p:sp>
          <p:cxnSp>
            <p:nvCxnSpPr>
              <p:cNvPr id="289" name="Google Shape;289;p36"/>
              <p:cNvCxnSpPr>
                <a:stCxn id="273" idx="1"/>
              </p:cNvCxnSpPr>
              <p:nvPr/>
            </p:nvCxnSpPr>
            <p:spPr>
              <a:xfrm>
                <a:off x="3854325" y="649825"/>
                <a:ext cx="0" cy="295500"/>
              </a:xfrm>
              <a:prstGeom prst="straightConnector1">
                <a:avLst/>
              </a:prstGeom>
              <a:noFill/>
              <a:ln cap="flat" cmpd="sng" w="28575">
                <a:solidFill>
                  <a:schemeClr val="dk1"/>
                </a:solidFill>
                <a:prstDash val="dot"/>
                <a:round/>
                <a:headEnd len="med" w="med" type="none"/>
                <a:tailEnd len="med" w="med" type="none"/>
              </a:ln>
            </p:spPr>
          </p:cxnSp>
          <p:grpSp>
            <p:nvGrpSpPr>
              <p:cNvPr id="290" name="Google Shape;290;p36"/>
              <p:cNvGrpSpPr/>
              <p:nvPr/>
            </p:nvGrpSpPr>
            <p:grpSpPr>
              <a:xfrm>
                <a:off x="4289738" y="3314375"/>
                <a:ext cx="1699000" cy="1614149"/>
                <a:chOff x="4298100" y="3466775"/>
                <a:chExt cx="1699000" cy="1614149"/>
              </a:xfrm>
            </p:grpSpPr>
            <p:pic>
              <p:nvPicPr>
                <p:cNvPr id="291" name="Google Shape;291;p36"/>
                <p:cNvPicPr preferRelativeResize="0"/>
                <p:nvPr/>
              </p:nvPicPr>
              <p:blipFill rotWithShape="1">
                <a:blip r:embed="rId4">
                  <a:alphaModFix/>
                </a:blip>
                <a:srcRect b="0" l="0" r="0" t="0"/>
                <a:stretch/>
              </p:blipFill>
              <p:spPr>
                <a:xfrm>
                  <a:off x="4298100" y="3466775"/>
                  <a:ext cx="1633025" cy="1614149"/>
                </a:xfrm>
                <a:prstGeom prst="rect">
                  <a:avLst/>
                </a:prstGeom>
                <a:noFill/>
                <a:ln>
                  <a:noFill/>
                </a:ln>
              </p:spPr>
            </p:pic>
            <p:sp>
              <p:nvSpPr>
                <p:cNvPr id="292" name="Google Shape;292;p36"/>
                <p:cNvSpPr/>
                <p:nvPr/>
              </p:nvSpPr>
              <p:spPr>
                <a:xfrm>
                  <a:off x="5572075" y="3751900"/>
                  <a:ext cx="425025" cy="796900"/>
                </a:xfrm>
                <a:custGeom>
                  <a:rect b="b" l="l" r="r" t="t"/>
                  <a:pathLst>
                    <a:path extrusionOk="0" h="31876" w="17001">
                      <a:moveTo>
                        <a:pt x="0" y="5009"/>
                      </a:moveTo>
                      <a:lnTo>
                        <a:pt x="4250" y="11233"/>
                      </a:lnTo>
                      <a:lnTo>
                        <a:pt x="9259" y="11992"/>
                      </a:lnTo>
                      <a:lnTo>
                        <a:pt x="7286" y="18974"/>
                      </a:lnTo>
                      <a:lnTo>
                        <a:pt x="1518" y="23983"/>
                      </a:lnTo>
                      <a:lnTo>
                        <a:pt x="6072" y="29751"/>
                      </a:lnTo>
                      <a:lnTo>
                        <a:pt x="17001" y="31876"/>
                      </a:lnTo>
                      <a:lnTo>
                        <a:pt x="16697" y="0"/>
                      </a:lnTo>
                      <a:close/>
                    </a:path>
                  </a:pathLst>
                </a:custGeom>
                <a:solidFill>
                  <a:schemeClr val="lt1"/>
                </a:solidFill>
                <a:ln cap="flat" cmpd="sng" w="9525">
                  <a:solidFill>
                    <a:schemeClr val="lt1"/>
                  </a:solidFill>
                  <a:prstDash val="solid"/>
                  <a:round/>
                  <a:headEnd len="med" w="med" type="none"/>
                  <a:tailEnd len="med" w="med" type="none"/>
                </a:ln>
              </p:spPr>
            </p:sp>
          </p:grpSp>
        </p:grpSp>
        <p:sp>
          <p:nvSpPr>
            <p:cNvPr id="293" name="Google Shape;293;p36"/>
            <p:cNvSpPr txBox="1"/>
            <p:nvPr/>
          </p:nvSpPr>
          <p:spPr>
            <a:xfrm>
              <a:off x="4250600" y="4866225"/>
              <a:ext cx="17535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800">
                  <a:solidFill>
                    <a:schemeClr val="dk1"/>
                  </a:solidFill>
                  <a:latin typeface="Helvetica Neue"/>
                  <a:ea typeface="Helvetica Neue"/>
                  <a:cs typeface="Helvetica Neue"/>
                  <a:sym typeface="Helvetica Neue"/>
                </a:rPr>
                <a:t>(Asano, et al.)</a:t>
              </a:r>
              <a:endParaRPr sz="800">
                <a:solidFill>
                  <a:schemeClr val="dk1"/>
                </a:solidFill>
                <a:latin typeface="Helvetica Neue"/>
                <a:ea typeface="Helvetica Neue"/>
                <a:cs typeface="Helvetica Neue"/>
                <a:sym typeface="Helvetica Neue"/>
              </a:endParaRPr>
            </a:p>
          </p:txBody>
        </p:sp>
      </p:grpSp>
      <p:grpSp>
        <p:nvGrpSpPr>
          <p:cNvPr id="294" name="Google Shape;294;p36"/>
          <p:cNvGrpSpPr/>
          <p:nvPr/>
        </p:nvGrpSpPr>
        <p:grpSpPr>
          <a:xfrm>
            <a:off x="231550" y="649825"/>
            <a:ext cx="3947916" cy="4524200"/>
            <a:chOff x="231550" y="649825"/>
            <a:chExt cx="3947916" cy="4524200"/>
          </a:xfrm>
        </p:grpSpPr>
        <p:cxnSp>
          <p:nvCxnSpPr>
            <p:cNvPr id="295" name="Google Shape;295;p36"/>
            <p:cNvCxnSpPr>
              <a:stCxn id="272" idx="1"/>
            </p:cNvCxnSpPr>
            <p:nvPr/>
          </p:nvCxnSpPr>
          <p:spPr>
            <a:xfrm flipH="1">
              <a:off x="2208725" y="649825"/>
              <a:ext cx="489900" cy="313200"/>
            </a:xfrm>
            <a:prstGeom prst="straightConnector1">
              <a:avLst/>
            </a:prstGeom>
            <a:noFill/>
            <a:ln cap="flat" cmpd="sng" w="28575">
              <a:solidFill>
                <a:schemeClr val="dk1"/>
              </a:solidFill>
              <a:prstDash val="dot"/>
              <a:round/>
              <a:headEnd len="med" w="med" type="none"/>
              <a:tailEnd len="med" w="med" type="none"/>
            </a:ln>
          </p:spPr>
        </p:cxnSp>
        <p:grpSp>
          <p:nvGrpSpPr>
            <p:cNvPr id="296" name="Google Shape;296;p36"/>
            <p:cNvGrpSpPr/>
            <p:nvPr/>
          </p:nvGrpSpPr>
          <p:grpSpPr>
            <a:xfrm>
              <a:off x="231550" y="953400"/>
              <a:ext cx="3947916" cy="4220625"/>
              <a:chOff x="231550" y="953400"/>
              <a:chExt cx="3947916" cy="4220625"/>
            </a:xfrm>
          </p:grpSpPr>
          <p:sp>
            <p:nvSpPr>
              <p:cNvPr id="297" name="Google Shape;297;p36"/>
              <p:cNvSpPr txBox="1"/>
              <p:nvPr/>
            </p:nvSpPr>
            <p:spPr>
              <a:xfrm>
                <a:off x="383525" y="953400"/>
                <a:ext cx="196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155CC"/>
                    </a:solidFill>
                    <a:latin typeface="Helvetica Neue"/>
                    <a:ea typeface="Helvetica Neue"/>
                    <a:cs typeface="Helvetica Neue"/>
                    <a:sym typeface="Helvetica Neue"/>
                  </a:rPr>
                  <a:t>Sample is </a:t>
                </a:r>
                <a:endParaRPr b="1" sz="1800">
                  <a:solidFill>
                    <a:srgbClr val="1155CC"/>
                  </a:solidFill>
                  <a:latin typeface="Helvetica Neue"/>
                  <a:ea typeface="Helvetica Neue"/>
                  <a:cs typeface="Helvetica Neue"/>
                  <a:sym typeface="Helvetica Neue"/>
                </a:endParaRPr>
              </a:p>
              <a:p>
                <a:pPr indent="0" lvl="0" marL="0" rtl="0" algn="l">
                  <a:spcBef>
                    <a:spcPts val="0"/>
                  </a:spcBef>
                  <a:spcAft>
                    <a:spcPts val="0"/>
                  </a:spcAft>
                  <a:buNone/>
                </a:pPr>
                <a:r>
                  <a:rPr b="1" lang="en" sz="1800">
                    <a:solidFill>
                      <a:srgbClr val="1155CC"/>
                    </a:solidFill>
                    <a:latin typeface="Helvetica Neue"/>
                    <a:ea typeface="Helvetica Neue"/>
                    <a:cs typeface="Helvetica Neue"/>
                    <a:sym typeface="Helvetica Neue"/>
                  </a:rPr>
                  <a:t>flash frozen</a:t>
                </a:r>
                <a:endParaRPr b="1" sz="1800">
                  <a:solidFill>
                    <a:srgbClr val="1155CC"/>
                  </a:solidFill>
                  <a:latin typeface="Helvetica Neue"/>
                  <a:ea typeface="Helvetica Neue"/>
                  <a:cs typeface="Helvetica Neue"/>
                  <a:sym typeface="Helvetica Neue"/>
                </a:endParaRPr>
              </a:p>
            </p:txBody>
          </p:sp>
          <p:sp>
            <p:nvSpPr>
              <p:cNvPr id="298" name="Google Shape;298;p36"/>
              <p:cNvSpPr txBox="1"/>
              <p:nvPr/>
            </p:nvSpPr>
            <p:spPr>
              <a:xfrm>
                <a:off x="383525" y="1645800"/>
                <a:ext cx="2154600" cy="144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Helvetica Neue"/>
                    <a:ea typeface="Helvetica Neue"/>
                    <a:cs typeface="Helvetica Neue"/>
                    <a:sym typeface="Helvetica Neue"/>
                  </a:rPr>
                  <a:t>Frozen, then sectioned</a:t>
                </a:r>
                <a:endParaRPr b="1" sz="13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rPr b="1" lang="en" sz="1300">
                    <a:solidFill>
                      <a:schemeClr val="dk1"/>
                    </a:solidFill>
                    <a:latin typeface="Helvetica Neue"/>
                    <a:ea typeface="Helvetica Neue"/>
                    <a:cs typeface="Helvetica Neue"/>
                    <a:sym typeface="Helvetica Neue"/>
                  </a:rPr>
                  <a:t>This keeps tissue close to its native state</a:t>
                </a:r>
                <a:endParaRPr b="1" sz="1300">
                  <a:solidFill>
                    <a:schemeClr val="dk1"/>
                  </a:solidFill>
                  <a:latin typeface="Helvetica Neue"/>
                  <a:ea typeface="Helvetica Neue"/>
                  <a:cs typeface="Helvetica Neue"/>
                  <a:sym typeface="Helvetica Neue"/>
                </a:endParaRPr>
              </a:p>
              <a:p>
                <a:pPr indent="0" lvl="0" marL="0" rtl="0" algn="l">
                  <a:spcBef>
                    <a:spcPts val="1000"/>
                  </a:spcBef>
                  <a:spcAft>
                    <a:spcPts val="1000"/>
                  </a:spcAft>
                  <a:buNone/>
                </a:pPr>
                <a:r>
                  <a:rPr b="1" lang="en" sz="1300">
                    <a:solidFill>
                      <a:schemeClr val="dk1"/>
                    </a:solidFill>
                    <a:latin typeface="Helvetica Neue"/>
                    <a:ea typeface="Helvetica Neue"/>
                    <a:cs typeface="Helvetica Neue"/>
                    <a:sym typeface="Helvetica Neue"/>
                  </a:rPr>
                  <a:t>High pressure freezing avoids formation of ice</a:t>
                </a:r>
                <a:endParaRPr b="1" sz="1300">
                  <a:solidFill>
                    <a:schemeClr val="dk1"/>
                  </a:solidFill>
                  <a:latin typeface="Helvetica Neue"/>
                  <a:ea typeface="Helvetica Neue"/>
                  <a:cs typeface="Helvetica Neue"/>
                  <a:sym typeface="Helvetica Neue"/>
                </a:endParaRPr>
              </a:p>
            </p:txBody>
          </p:sp>
          <p:sp>
            <p:nvSpPr>
              <p:cNvPr id="299" name="Google Shape;299;p36"/>
              <p:cNvSpPr/>
              <p:nvPr/>
            </p:nvSpPr>
            <p:spPr>
              <a:xfrm>
                <a:off x="312975" y="962375"/>
                <a:ext cx="1913825" cy="2151925"/>
              </a:xfrm>
              <a:custGeom>
                <a:rect b="b" l="l" r="r" t="t"/>
                <a:pathLst>
                  <a:path extrusionOk="0" h="86077" w="76553">
                    <a:moveTo>
                      <a:pt x="76553" y="0"/>
                    </a:moveTo>
                    <a:lnTo>
                      <a:pt x="0" y="0"/>
                    </a:lnTo>
                    <a:lnTo>
                      <a:pt x="0" y="86077"/>
                    </a:lnTo>
                  </a:path>
                </a:pathLst>
              </a:custGeom>
              <a:noFill/>
              <a:ln cap="flat" cmpd="sng" w="19050">
                <a:solidFill>
                  <a:srgbClr val="1155CC"/>
                </a:solidFill>
                <a:prstDash val="solid"/>
                <a:round/>
                <a:headEnd len="med" w="med" type="none"/>
                <a:tailEnd len="med" w="med" type="none"/>
              </a:ln>
            </p:spPr>
          </p:sp>
          <p:pic>
            <p:nvPicPr>
              <p:cNvPr id="300" name="Google Shape;300;p36"/>
              <p:cNvPicPr preferRelativeResize="0"/>
              <p:nvPr/>
            </p:nvPicPr>
            <p:blipFill rotWithShape="1">
              <a:blip r:embed="rId5">
                <a:alphaModFix/>
              </a:blip>
              <a:srcRect b="0" l="6707" r="0" t="0"/>
              <a:stretch/>
            </p:blipFill>
            <p:spPr>
              <a:xfrm>
                <a:off x="231550" y="3300500"/>
                <a:ext cx="3947916" cy="1641900"/>
              </a:xfrm>
              <a:prstGeom prst="rect">
                <a:avLst/>
              </a:prstGeom>
              <a:noFill/>
              <a:ln>
                <a:noFill/>
              </a:ln>
            </p:spPr>
          </p:pic>
          <p:sp>
            <p:nvSpPr>
              <p:cNvPr id="301" name="Google Shape;301;p36"/>
              <p:cNvSpPr txBox="1"/>
              <p:nvPr/>
            </p:nvSpPr>
            <p:spPr>
              <a:xfrm>
                <a:off x="363276" y="4866225"/>
                <a:ext cx="17535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800">
                    <a:solidFill>
                      <a:schemeClr val="dk1"/>
                    </a:solidFill>
                    <a:latin typeface="Helvetica Neue"/>
                    <a:ea typeface="Helvetica Neue"/>
                    <a:cs typeface="Helvetica Neue"/>
                    <a:sym typeface="Helvetica Neue"/>
                  </a:rPr>
                  <a:t>(Asano, et al.)</a:t>
                </a:r>
                <a:endParaRPr sz="800">
                  <a:solidFill>
                    <a:schemeClr val="dk1"/>
                  </a:solidFill>
                  <a:latin typeface="Helvetica Neue"/>
                  <a:ea typeface="Helvetica Neue"/>
                  <a:cs typeface="Helvetica Neue"/>
                  <a:sym typeface="Helvetica Neue"/>
                </a:endParaRPr>
              </a:p>
            </p:txBody>
          </p:sp>
          <p:sp>
            <p:nvSpPr>
              <p:cNvPr id="302" name="Google Shape;302;p36"/>
              <p:cNvSpPr txBox="1"/>
              <p:nvPr/>
            </p:nvSpPr>
            <p:spPr>
              <a:xfrm>
                <a:off x="2497100" y="4866225"/>
                <a:ext cx="16278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800">
                    <a:solidFill>
                      <a:schemeClr val="dk1"/>
                    </a:solidFill>
                    <a:latin typeface="Helvetica Neue"/>
                    <a:ea typeface="Helvetica Neue"/>
                    <a:cs typeface="Helvetica Neue"/>
                    <a:sym typeface="Helvetica Neue"/>
                  </a:rPr>
                  <a:t>(Asano, et al.)</a:t>
                </a:r>
                <a:endParaRPr sz="800">
                  <a:solidFill>
                    <a:schemeClr val="dk1"/>
                  </a:solidFill>
                  <a:latin typeface="Helvetica Neue"/>
                  <a:ea typeface="Helvetica Neue"/>
                  <a:cs typeface="Helvetica Neue"/>
                  <a:sym typeface="Helvetica Neue"/>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155350" y="56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CC0000"/>
                </a:solidFill>
                <a:latin typeface="Helvetica Neue"/>
                <a:ea typeface="Helvetica Neue"/>
                <a:cs typeface="Helvetica Neue"/>
                <a:sym typeface="Helvetica Neue"/>
              </a:rPr>
              <a:t>Cryo-electron tomography</a:t>
            </a:r>
            <a:endParaRPr b="1">
              <a:solidFill>
                <a:srgbClr val="CC0000"/>
              </a:solidFill>
              <a:latin typeface="Helvetica Neue"/>
              <a:ea typeface="Helvetica Neue"/>
              <a:cs typeface="Helvetica Neue"/>
              <a:sym typeface="Helvetica Neue"/>
            </a:endParaRPr>
          </a:p>
        </p:txBody>
      </p:sp>
      <p:grpSp>
        <p:nvGrpSpPr>
          <p:cNvPr id="308" name="Google Shape;308;p37"/>
          <p:cNvGrpSpPr/>
          <p:nvPr/>
        </p:nvGrpSpPr>
        <p:grpSpPr>
          <a:xfrm>
            <a:off x="196782" y="773469"/>
            <a:ext cx="3685062" cy="1636301"/>
            <a:chOff x="152400" y="704975"/>
            <a:chExt cx="8839200" cy="3802698"/>
          </a:xfrm>
        </p:grpSpPr>
        <p:pic>
          <p:nvPicPr>
            <p:cNvPr id="309" name="Google Shape;309;p37"/>
            <p:cNvPicPr preferRelativeResize="0"/>
            <p:nvPr/>
          </p:nvPicPr>
          <p:blipFill>
            <a:blip r:embed="rId3">
              <a:alphaModFix/>
            </a:blip>
            <a:stretch>
              <a:fillRect/>
            </a:stretch>
          </p:blipFill>
          <p:spPr>
            <a:xfrm>
              <a:off x="152400" y="704975"/>
              <a:ext cx="8839200" cy="3802698"/>
            </a:xfrm>
            <a:prstGeom prst="rect">
              <a:avLst/>
            </a:prstGeom>
            <a:noFill/>
            <a:ln cap="flat" cmpd="sng" w="9525">
              <a:solidFill>
                <a:schemeClr val="dk2"/>
              </a:solidFill>
              <a:prstDash val="solid"/>
              <a:round/>
              <a:headEnd len="sm" w="sm" type="none"/>
              <a:tailEnd len="sm" w="sm" type="none"/>
            </a:ln>
          </p:spPr>
        </p:pic>
        <p:sp>
          <p:nvSpPr>
            <p:cNvPr id="310" name="Google Shape;310;p37"/>
            <p:cNvSpPr/>
            <p:nvPr/>
          </p:nvSpPr>
          <p:spPr>
            <a:xfrm>
              <a:off x="3553175" y="3078025"/>
              <a:ext cx="3273000" cy="53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grpSp>
      <p:sp>
        <p:nvSpPr>
          <p:cNvPr id="311" name="Google Shape;311;p37"/>
          <p:cNvSpPr txBox="1"/>
          <p:nvPr/>
        </p:nvSpPr>
        <p:spPr>
          <a:xfrm>
            <a:off x="164900" y="2497700"/>
            <a:ext cx="37170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1"/>
                </a:solidFill>
                <a:latin typeface="Helvetica Neue"/>
                <a:ea typeface="Helvetica Neue"/>
                <a:cs typeface="Helvetica Neue"/>
                <a:sym typeface="Helvetica Neue"/>
              </a:rPr>
              <a:t>If you have images of an object from </a:t>
            </a:r>
            <a:r>
              <a:rPr b="1" lang="en" sz="1300">
                <a:solidFill>
                  <a:schemeClr val="dk1"/>
                </a:solidFill>
                <a:latin typeface="Helvetica Neue"/>
                <a:ea typeface="Helvetica Neue"/>
                <a:cs typeface="Helvetica Neue"/>
                <a:sym typeface="Helvetica Neue"/>
              </a:rPr>
              <a:t>multiple angles</a:t>
            </a:r>
            <a:r>
              <a:rPr lang="en" sz="1300">
                <a:solidFill>
                  <a:schemeClr val="dk1"/>
                </a:solidFill>
                <a:latin typeface="Helvetica Neue"/>
                <a:ea typeface="Helvetica Neue"/>
                <a:cs typeface="Helvetica Neue"/>
                <a:sym typeface="Helvetica Neue"/>
              </a:rPr>
              <a:t>, and figure out the points in space you are looking at the object from, you can figure out the </a:t>
            </a:r>
            <a:r>
              <a:rPr b="1" lang="en" sz="1300">
                <a:solidFill>
                  <a:schemeClr val="dk1"/>
                </a:solidFill>
                <a:latin typeface="Helvetica Neue"/>
                <a:ea typeface="Helvetica Neue"/>
                <a:cs typeface="Helvetica Neue"/>
                <a:sym typeface="Helvetica Neue"/>
              </a:rPr>
              <a:t>3D shape of the given object</a:t>
            </a:r>
            <a:r>
              <a:rPr lang="en" sz="1300">
                <a:solidFill>
                  <a:schemeClr val="dk1"/>
                </a:solidFill>
                <a:latin typeface="Helvetica Neue"/>
                <a:ea typeface="Helvetica Neue"/>
                <a:cs typeface="Helvetica Neue"/>
                <a:sym typeface="Helvetica Neue"/>
              </a:rPr>
              <a:t>.</a:t>
            </a:r>
            <a:endParaRPr sz="1300">
              <a:solidFill>
                <a:schemeClr val="dk1"/>
              </a:solidFill>
              <a:latin typeface="Helvetica Neue"/>
              <a:ea typeface="Helvetica Neue"/>
              <a:cs typeface="Helvetica Neue"/>
              <a:sym typeface="Helvetica Neue"/>
            </a:endParaRPr>
          </a:p>
        </p:txBody>
      </p:sp>
      <p:sp>
        <p:nvSpPr>
          <p:cNvPr id="312" name="Google Shape;312;p37"/>
          <p:cNvSpPr txBox="1"/>
          <p:nvPr/>
        </p:nvSpPr>
        <p:spPr>
          <a:xfrm>
            <a:off x="1691250" y="3514925"/>
            <a:ext cx="21906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1"/>
                </a:solidFill>
                <a:latin typeface="Helvetica Neue"/>
                <a:ea typeface="Helvetica Neue"/>
                <a:cs typeface="Helvetica Neue"/>
                <a:sym typeface="Helvetica Neue"/>
              </a:rPr>
              <a:t>Cryo-ET does this on a </a:t>
            </a:r>
            <a:r>
              <a:rPr b="1" lang="en" sz="1300">
                <a:solidFill>
                  <a:schemeClr val="dk1"/>
                </a:solidFill>
                <a:latin typeface="Helvetica Neue"/>
                <a:ea typeface="Helvetica Neue"/>
                <a:cs typeface="Helvetica Neue"/>
                <a:sym typeface="Helvetica Neue"/>
              </a:rPr>
              <a:t>nanometer-scale</a:t>
            </a:r>
            <a:r>
              <a:rPr lang="en" sz="1300">
                <a:solidFill>
                  <a:schemeClr val="dk1"/>
                </a:solidFill>
                <a:latin typeface="Helvetica Neue"/>
                <a:ea typeface="Helvetica Neue"/>
                <a:cs typeface="Helvetica Neue"/>
                <a:sym typeface="Helvetica Neue"/>
              </a:rPr>
              <a:t>, using electron beams, meaning instead of an images we have </a:t>
            </a:r>
            <a:r>
              <a:rPr b="1" lang="en" sz="1300">
                <a:solidFill>
                  <a:schemeClr val="dk1"/>
                </a:solidFill>
                <a:latin typeface="Helvetica Neue"/>
                <a:ea typeface="Helvetica Neue"/>
                <a:cs typeface="Helvetica Neue"/>
                <a:sym typeface="Helvetica Neue"/>
              </a:rPr>
              <a:t>tomograms</a:t>
            </a:r>
            <a:endParaRPr b="1" sz="1300">
              <a:solidFill>
                <a:schemeClr val="dk1"/>
              </a:solidFill>
              <a:latin typeface="Helvetica Neue"/>
              <a:ea typeface="Helvetica Neue"/>
              <a:cs typeface="Helvetica Neue"/>
              <a:sym typeface="Helvetica Neue"/>
            </a:endParaRPr>
          </a:p>
        </p:txBody>
      </p:sp>
      <p:pic>
        <p:nvPicPr>
          <p:cNvPr id="313" name="Google Shape;313;p37"/>
          <p:cNvPicPr preferRelativeResize="0"/>
          <p:nvPr/>
        </p:nvPicPr>
        <p:blipFill rotWithShape="1">
          <a:blip r:embed="rId4">
            <a:alphaModFix/>
          </a:blip>
          <a:srcRect b="0" l="0" r="0" t="12694"/>
          <a:stretch/>
        </p:blipFill>
        <p:spPr>
          <a:xfrm>
            <a:off x="196763" y="3514926"/>
            <a:ext cx="1413875" cy="1243450"/>
          </a:xfrm>
          <a:prstGeom prst="rect">
            <a:avLst/>
          </a:prstGeom>
          <a:noFill/>
          <a:ln>
            <a:noFill/>
          </a:ln>
        </p:spPr>
      </p:pic>
      <p:pic>
        <p:nvPicPr>
          <p:cNvPr id="314" name="Google Shape;314;p37"/>
          <p:cNvPicPr preferRelativeResize="0"/>
          <p:nvPr/>
        </p:nvPicPr>
        <p:blipFill rotWithShape="1">
          <a:blip r:embed="rId5">
            <a:alphaModFix/>
          </a:blip>
          <a:srcRect b="0" l="14781" r="12617" t="0"/>
          <a:stretch/>
        </p:blipFill>
        <p:spPr>
          <a:xfrm>
            <a:off x="4009875" y="773475"/>
            <a:ext cx="5044476" cy="3908325"/>
          </a:xfrm>
          <a:prstGeom prst="rect">
            <a:avLst/>
          </a:prstGeom>
          <a:noFill/>
          <a:ln>
            <a:noFill/>
          </a:ln>
        </p:spPr>
      </p:pic>
      <p:sp>
        <p:nvSpPr>
          <p:cNvPr id="315" name="Google Shape;315;p37"/>
          <p:cNvSpPr txBox="1"/>
          <p:nvPr/>
        </p:nvSpPr>
        <p:spPr>
          <a:xfrm rot="-5400000">
            <a:off x="-745325" y="1437700"/>
            <a:ext cx="16362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800">
                <a:solidFill>
                  <a:schemeClr val="dk1"/>
                </a:solidFill>
                <a:latin typeface="Helvetica Neue"/>
                <a:ea typeface="Helvetica Neue"/>
                <a:cs typeface="Helvetica Neue"/>
                <a:sym typeface="Helvetica Neue"/>
              </a:rPr>
              <a:t>(“Basics of Photogrammetry”)</a:t>
            </a:r>
            <a:endParaRPr i="1" sz="800">
              <a:solidFill>
                <a:schemeClr val="dk1"/>
              </a:solidFill>
            </a:endParaRPr>
          </a:p>
        </p:txBody>
      </p:sp>
      <p:sp>
        <p:nvSpPr>
          <p:cNvPr id="316" name="Google Shape;316;p37"/>
          <p:cNvSpPr txBox="1"/>
          <p:nvPr/>
        </p:nvSpPr>
        <p:spPr>
          <a:xfrm>
            <a:off x="196750" y="4700225"/>
            <a:ext cx="14139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800">
                <a:solidFill>
                  <a:schemeClr val="dk1"/>
                </a:solidFill>
                <a:latin typeface="Helvetica Neue"/>
                <a:ea typeface="Helvetica Neue"/>
                <a:cs typeface="Helvetica Neue"/>
                <a:sym typeface="Helvetica Neue"/>
              </a:rPr>
              <a:t>(David H., et al.)</a:t>
            </a:r>
            <a:endParaRPr i="1" sz="800">
              <a:solidFill>
                <a:schemeClr val="dk1"/>
              </a:solidFill>
            </a:endParaRPr>
          </a:p>
        </p:txBody>
      </p:sp>
      <p:sp>
        <p:nvSpPr>
          <p:cNvPr id="317" name="Google Shape;317;p37"/>
          <p:cNvSpPr txBox="1"/>
          <p:nvPr/>
        </p:nvSpPr>
        <p:spPr>
          <a:xfrm>
            <a:off x="4009850" y="4648375"/>
            <a:ext cx="50445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i="1" lang="en" sz="800">
                <a:solidFill>
                  <a:schemeClr val="dk1"/>
                </a:solidFill>
                <a:latin typeface="Helvetica Neue"/>
                <a:ea typeface="Helvetica Neue"/>
                <a:cs typeface="Helvetica Neue"/>
                <a:sym typeface="Helvetica Neue"/>
              </a:rPr>
              <a:t>(</a:t>
            </a:r>
            <a:r>
              <a:rPr i="1" lang="en" sz="800">
                <a:solidFill>
                  <a:schemeClr val="dk1"/>
                </a:solidFill>
                <a:latin typeface="Helvetica Neue"/>
                <a:ea typeface="Helvetica Neue"/>
                <a:cs typeface="Helvetica Neue"/>
                <a:sym typeface="Helvetica Neue"/>
              </a:rPr>
              <a:t>“Cryo EM Tomography.”</a:t>
            </a:r>
            <a:r>
              <a:rPr i="1" lang="en" sz="800">
                <a:solidFill>
                  <a:schemeClr val="dk1"/>
                </a:solidFill>
                <a:latin typeface="Helvetica Neue"/>
                <a:ea typeface="Helvetica Neue"/>
                <a:cs typeface="Helvetica Neue"/>
                <a:sym typeface="Helvetica Neue"/>
              </a:rPr>
              <a:t>)</a:t>
            </a:r>
            <a:endParaRPr i="1" sz="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type="title"/>
          </p:nvPr>
        </p:nvSpPr>
        <p:spPr>
          <a:xfrm>
            <a:off x="155350" y="56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CC0000"/>
                </a:solidFill>
                <a:latin typeface="Helvetica Neue"/>
                <a:ea typeface="Helvetica Neue"/>
                <a:cs typeface="Helvetica Neue"/>
                <a:sym typeface="Helvetica Neue"/>
              </a:rPr>
              <a:t>Cryo-electron tomography</a:t>
            </a:r>
            <a:endParaRPr b="1">
              <a:solidFill>
                <a:srgbClr val="CC0000"/>
              </a:solidFill>
              <a:latin typeface="Helvetica Neue"/>
              <a:ea typeface="Helvetica Neue"/>
              <a:cs typeface="Helvetica Neue"/>
              <a:sym typeface="Helvetica Neue"/>
            </a:endParaRPr>
          </a:p>
        </p:txBody>
      </p:sp>
      <p:sp>
        <p:nvSpPr>
          <p:cNvPr id="323" name="Google Shape;323;p38"/>
          <p:cNvSpPr txBox="1"/>
          <p:nvPr/>
        </p:nvSpPr>
        <p:spPr>
          <a:xfrm>
            <a:off x="6284125" y="628775"/>
            <a:ext cx="24441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Helvetica Neue"/>
                <a:ea typeface="Helvetica Neue"/>
                <a:cs typeface="Helvetica Neue"/>
                <a:sym typeface="Helvetica Neue"/>
              </a:rPr>
              <a:t>Many types of samples can be investigated. Tissue preparation changes slightly based on sample; for smaller samples like proteins, placed on an </a:t>
            </a:r>
            <a:r>
              <a:rPr b="1" lang="en">
                <a:solidFill>
                  <a:schemeClr val="dk1"/>
                </a:solidFill>
                <a:latin typeface="Helvetica Neue"/>
                <a:ea typeface="Helvetica Neue"/>
                <a:cs typeface="Helvetica Neue"/>
                <a:sym typeface="Helvetica Neue"/>
              </a:rPr>
              <a:t>“electron microscopy grid”</a:t>
            </a:r>
            <a:r>
              <a:rPr lang="en">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p:txBody>
      </p:sp>
      <p:grpSp>
        <p:nvGrpSpPr>
          <p:cNvPr id="324" name="Google Shape;324;p38"/>
          <p:cNvGrpSpPr/>
          <p:nvPr/>
        </p:nvGrpSpPr>
        <p:grpSpPr>
          <a:xfrm>
            <a:off x="2616825" y="2552975"/>
            <a:ext cx="1757925" cy="2406300"/>
            <a:chOff x="6068375" y="2623175"/>
            <a:chExt cx="1757925" cy="2406300"/>
          </a:xfrm>
        </p:grpSpPr>
        <p:pic>
          <p:nvPicPr>
            <p:cNvPr id="325" name="Google Shape;325;p38"/>
            <p:cNvPicPr preferRelativeResize="0"/>
            <p:nvPr/>
          </p:nvPicPr>
          <p:blipFill rotWithShape="1">
            <a:blip r:embed="rId3">
              <a:alphaModFix/>
            </a:blip>
            <a:srcRect b="0" l="18193" r="0" t="0"/>
            <a:stretch/>
          </p:blipFill>
          <p:spPr>
            <a:xfrm>
              <a:off x="6068601" y="2962550"/>
              <a:ext cx="1757650" cy="1806125"/>
            </a:xfrm>
            <a:prstGeom prst="rect">
              <a:avLst/>
            </a:prstGeom>
            <a:noFill/>
            <a:ln cap="flat" cmpd="sng" w="9525">
              <a:solidFill>
                <a:schemeClr val="dk2"/>
              </a:solidFill>
              <a:prstDash val="solid"/>
              <a:round/>
              <a:headEnd len="sm" w="sm" type="none"/>
              <a:tailEnd len="sm" w="sm" type="none"/>
            </a:ln>
          </p:spPr>
        </p:pic>
        <p:sp>
          <p:nvSpPr>
            <p:cNvPr id="326" name="Google Shape;326;p38"/>
            <p:cNvSpPr txBox="1"/>
            <p:nvPr/>
          </p:nvSpPr>
          <p:spPr>
            <a:xfrm>
              <a:off x="6068600" y="2623175"/>
              <a:ext cx="1757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155CC"/>
                  </a:solidFill>
                  <a:latin typeface="Helvetica Neue"/>
                  <a:ea typeface="Helvetica Neue"/>
                  <a:cs typeface="Helvetica Neue"/>
                  <a:sym typeface="Helvetica Neue"/>
                </a:rPr>
                <a:t>Viruses </a:t>
              </a:r>
              <a:endParaRPr b="1" sz="1200">
                <a:solidFill>
                  <a:srgbClr val="1155CC"/>
                </a:solidFill>
                <a:latin typeface="Helvetica Neue"/>
                <a:ea typeface="Helvetica Neue"/>
                <a:cs typeface="Helvetica Neue"/>
                <a:sym typeface="Helvetica Neue"/>
              </a:endParaRPr>
            </a:p>
          </p:txBody>
        </p:sp>
        <p:sp>
          <p:nvSpPr>
            <p:cNvPr id="327" name="Google Shape;327;p38"/>
            <p:cNvSpPr txBox="1"/>
            <p:nvPr/>
          </p:nvSpPr>
          <p:spPr>
            <a:xfrm>
              <a:off x="6068375" y="4721675"/>
              <a:ext cx="17577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None/>
              </a:pPr>
              <a:r>
                <a:rPr i="1" lang="en" sz="800">
                  <a:solidFill>
                    <a:schemeClr val="dk1"/>
                  </a:solidFill>
                  <a:latin typeface="Helvetica Neue"/>
                  <a:ea typeface="Helvetica Neue"/>
                  <a:cs typeface="Helvetica Neue"/>
                  <a:sym typeface="Helvetica Neue"/>
                </a:rPr>
                <a:t>(</a:t>
              </a:r>
              <a:r>
                <a:rPr i="1" lang="en" sz="800">
                  <a:solidFill>
                    <a:schemeClr val="dk1"/>
                  </a:solidFill>
                  <a:latin typeface="Helvetica Neue"/>
                  <a:ea typeface="Helvetica Neue"/>
                  <a:cs typeface="Helvetica Neue"/>
                  <a:sym typeface="Helvetica Neue"/>
                </a:rPr>
                <a:t>Vijayakrishnan, Swetha, et al.)</a:t>
              </a:r>
              <a:endParaRPr i="1" sz="800">
                <a:solidFill>
                  <a:schemeClr val="dk1"/>
                </a:solidFill>
                <a:latin typeface="Helvetica Neue"/>
                <a:ea typeface="Helvetica Neue"/>
                <a:cs typeface="Helvetica Neue"/>
                <a:sym typeface="Helvetica Neue"/>
              </a:endParaRPr>
            </a:p>
          </p:txBody>
        </p:sp>
      </p:grpSp>
      <p:sp>
        <p:nvSpPr>
          <p:cNvPr id="328" name="Google Shape;328;p38"/>
          <p:cNvSpPr txBox="1"/>
          <p:nvPr/>
        </p:nvSpPr>
        <p:spPr>
          <a:xfrm>
            <a:off x="272400" y="278250"/>
            <a:ext cx="419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grpSp>
        <p:nvGrpSpPr>
          <p:cNvPr id="329" name="Google Shape;329;p38"/>
          <p:cNvGrpSpPr/>
          <p:nvPr/>
        </p:nvGrpSpPr>
        <p:grpSpPr>
          <a:xfrm>
            <a:off x="4246825" y="2552975"/>
            <a:ext cx="2064600" cy="2406300"/>
            <a:chOff x="7083975" y="2623175"/>
            <a:chExt cx="2064600" cy="2406300"/>
          </a:xfrm>
        </p:grpSpPr>
        <p:pic>
          <p:nvPicPr>
            <p:cNvPr id="330" name="Google Shape;330;p38"/>
            <p:cNvPicPr preferRelativeResize="0"/>
            <p:nvPr/>
          </p:nvPicPr>
          <p:blipFill rotWithShape="1">
            <a:blip r:embed="rId4">
              <a:alphaModFix/>
            </a:blip>
            <a:srcRect b="0" l="0" r="0" t="2619"/>
            <a:stretch/>
          </p:blipFill>
          <p:spPr>
            <a:xfrm>
              <a:off x="7334488" y="2962549"/>
              <a:ext cx="1563562" cy="1806123"/>
            </a:xfrm>
            <a:prstGeom prst="rect">
              <a:avLst/>
            </a:prstGeom>
            <a:noFill/>
            <a:ln cap="flat" cmpd="sng" w="9525">
              <a:solidFill>
                <a:schemeClr val="dk2"/>
              </a:solidFill>
              <a:prstDash val="solid"/>
              <a:round/>
              <a:headEnd len="sm" w="sm" type="none"/>
              <a:tailEnd len="sm" w="sm" type="none"/>
            </a:ln>
          </p:spPr>
        </p:pic>
        <p:sp>
          <p:nvSpPr>
            <p:cNvPr id="331" name="Google Shape;331;p38"/>
            <p:cNvSpPr txBox="1"/>
            <p:nvPr/>
          </p:nvSpPr>
          <p:spPr>
            <a:xfrm>
              <a:off x="7321500" y="2623175"/>
              <a:ext cx="157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155CC"/>
                  </a:solidFill>
                  <a:latin typeface="Helvetica Neue"/>
                  <a:ea typeface="Helvetica Neue"/>
                  <a:cs typeface="Helvetica Neue"/>
                  <a:sym typeface="Helvetica Neue"/>
                </a:rPr>
                <a:t>Proteins</a:t>
              </a:r>
              <a:endParaRPr b="1" sz="1200">
                <a:solidFill>
                  <a:srgbClr val="1155CC"/>
                </a:solidFill>
                <a:latin typeface="Helvetica Neue"/>
                <a:ea typeface="Helvetica Neue"/>
                <a:cs typeface="Helvetica Neue"/>
                <a:sym typeface="Helvetica Neue"/>
              </a:endParaRPr>
            </a:p>
          </p:txBody>
        </p:sp>
        <p:sp>
          <p:nvSpPr>
            <p:cNvPr id="332" name="Google Shape;332;p38"/>
            <p:cNvSpPr txBox="1"/>
            <p:nvPr/>
          </p:nvSpPr>
          <p:spPr>
            <a:xfrm>
              <a:off x="7083975" y="4721675"/>
              <a:ext cx="20646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None/>
              </a:pPr>
              <a:r>
                <a:rPr i="1" lang="en" sz="800">
                  <a:solidFill>
                    <a:schemeClr val="dk1"/>
                  </a:solidFill>
                  <a:latin typeface="Helvetica Neue"/>
                  <a:ea typeface="Helvetica Neue"/>
                  <a:cs typeface="Helvetica Neue"/>
                  <a:sym typeface="Helvetica Neue"/>
                </a:rPr>
                <a:t>(</a:t>
              </a:r>
              <a:r>
                <a:rPr i="1" lang="en" sz="800">
                  <a:solidFill>
                    <a:schemeClr val="dk1"/>
                  </a:solidFill>
                  <a:latin typeface="Helvetica Neue"/>
                  <a:ea typeface="Helvetica Neue"/>
                  <a:cs typeface="Helvetica Neue"/>
                  <a:sym typeface="Helvetica Neue"/>
                </a:rPr>
                <a:t>Freund, Natalia T., et al.)</a:t>
              </a:r>
              <a:endParaRPr i="1" sz="800">
                <a:solidFill>
                  <a:schemeClr val="dk1"/>
                </a:solidFill>
                <a:latin typeface="Helvetica Neue"/>
                <a:ea typeface="Helvetica Neue"/>
                <a:cs typeface="Helvetica Neue"/>
                <a:sym typeface="Helvetica Neue"/>
              </a:endParaRPr>
            </a:p>
          </p:txBody>
        </p:sp>
      </p:grpSp>
      <p:grpSp>
        <p:nvGrpSpPr>
          <p:cNvPr id="333" name="Google Shape;333;p38"/>
          <p:cNvGrpSpPr/>
          <p:nvPr/>
        </p:nvGrpSpPr>
        <p:grpSpPr>
          <a:xfrm>
            <a:off x="338450" y="2552975"/>
            <a:ext cx="2219700" cy="2406300"/>
            <a:chOff x="3821525" y="2623175"/>
            <a:chExt cx="2219700" cy="2406300"/>
          </a:xfrm>
        </p:grpSpPr>
        <p:pic>
          <p:nvPicPr>
            <p:cNvPr id="334" name="Google Shape;334;p38"/>
            <p:cNvPicPr preferRelativeResize="0"/>
            <p:nvPr/>
          </p:nvPicPr>
          <p:blipFill rotWithShape="1">
            <a:blip r:embed="rId5">
              <a:alphaModFix/>
            </a:blip>
            <a:srcRect b="0" l="6073" r="7533" t="0"/>
            <a:stretch/>
          </p:blipFill>
          <p:spPr>
            <a:xfrm>
              <a:off x="3900650" y="2962551"/>
              <a:ext cx="2064614" cy="1806114"/>
            </a:xfrm>
            <a:prstGeom prst="rect">
              <a:avLst/>
            </a:prstGeom>
            <a:noFill/>
            <a:ln cap="flat" cmpd="sng" w="9525">
              <a:solidFill>
                <a:schemeClr val="dk2"/>
              </a:solidFill>
              <a:prstDash val="solid"/>
              <a:round/>
              <a:headEnd len="sm" w="sm" type="none"/>
              <a:tailEnd len="sm" w="sm" type="none"/>
            </a:ln>
          </p:spPr>
        </p:pic>
        <p:sp>
          <p:nvSpPr>
            <p:cNvPr id="335" name="Google Shape;335;p38"/>
            <p:cNvSpPr txBox="1"/>
            <p:nvPr/>
          </p:nvSpPr>
          <p:spPr>
            <a:xfrm>
              <a:off x="3900525" y="2623175"/>
              <a:ext cx="2064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1155CC"/>
                  </a:solidFill>
                  <a:latin typeface="Helvetica Neue"/>
                  <a:ea typeface="Helvetica Neue"/>
                  <a:cs typeface="Helvetica Neue"/>
                  <a:sym typeface="Helvetica Neue"/>
                </a:rPr>
                <a:t>Subcellular structures</a:t>
              </a:r>
              <a:endParaRPr b="1" sz="1200">
                <a:solidFill>
                  <a:srgbClr val="1155CC"/>
                </a:solidFill>
                <a:latin typeface="Helvetica Neue"/>
                <a:ea typeface="Helvetica Neue"/>
                <a:cs typeface="Helvetica Neue"/>
                <a:sym typeface="Helvetica Neue"/>
              </a:endParaRPr>
            </a:p>
          </p:txBody>
        </p:sp>
        <p:sp>
          <p:nvSpPr>
            <p:cNvPr id="336" name="Google Shape;336;p38"/>
            <p:cNvSpPr txBox="1"/>
            <p:nvPr/>
          </p:nvSpPr>
          <p:spPr>
            <a:xfrm>
              <a:off x="3821525" y="4721675"/>
              <a:ext cx="22197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None/>
              </a:pPr>
              <a:r>
                <a:rPr i="1" lang="en" sz="800">
                  <a:solidFill>
                    <a:schemeClr val="dk1"/>
                  </a:solidFill>
                  <a:latin typeface="Helvetica Neue"/>
                  <a:ea typeface="Helvetica Neue"/>
                  <a:cs typeface="Helvetica Neue"/>
                  <a:sym typeface="Helvetica Neue"/>
                </a:rPr>
                <a:t>(</a:t>
              </a:r>
              <a:r>
                <a:rPr i="1" lang="en" sz="800">
                  <a:solidFill>
                    <a:schemeClr val="dk1"/>
                  </a:solidFill>
                  <a:latin typeface="Helvetica Neue"/>
                  <a:ea typeface="Helvetica Neue"/>
                  <a:cs typeface="Helvetica Neue"/>
                  <a:sym typeface="Helvetica Neue"/>
                </a:rPr>
                <a:t>“Cryo-Electron Tomography Sample Data.”)</a:t>
              </a:r>
              <a:endParaRPr i="1" sz="800">
                <a:solidFill>
                  <a:schemeClr val="dk1"/>
                </a:solidFill>
                <a:latin typeface="Helvetica Neue"/>
                <a:ea typeface="Helvetica Neue"/>
                <a:cs typeface="Helvetica Neue"/>
                <a:sym typeface="Helvetica Neue"/>
              </a:endParaRPr>
            </a:p>
          </p:txBody>
        </p:sp>
      </p:grpSp>
      <p:grpSp>
        <p:nvGrpSpPr>
          <p:cNvPr id="337" name="Google Shape;337;p38"/>
          <p:cNvGrpSpPr/>
          <p:nvPr/>
        </p:nvGrpSpPr>
        <p:grpSpPr>
          <a:xfrm>
            <a:off x="77750" y="477702"/>
            <a:ext cx="5977006" cy="2277060"/>
            <a:chOff x="0" y="517450"/>
            <a:chExt cx="5263302" cy="2226300"/>
          </a:xfrm>
        </p:grpSpPr>
        <p:pic>
          <p:nvPicPr>
            <p:cNvPr id="338" name="Google Shape;338;p38"/>
            <p:cNvPicPr preferRelativeResize="0"/>
            <p:nvPr/>
          </p:nvPicPr>
          <p:blipFill rotWithShape="1">
            <a:blip r:embed="rId6">
              <a:alphaModFix/>
            </a:blip>
            <a:srcRect b="27105" l="0" r="0" t="8755"/>
            <a:stretch/>
          </p:blipFill>
          <p:spPr>
            <a:xfrm>
              <a:off x="278900" y="771000"/>
              <a:ext cx="4984402" cy="1527397"/>
            </a:xfrm>
            <a:prstGeom prst="rect">
              <a:avLst/>
            </a:prstGeom>
            <a:noFill/>
            <a:ln cap="flat" cmpd="sng" w="9525">
              <a:solidFill>
                <a:schemeClr val="dk2"/>
              </a:solidFill>
              <a:prstDash val="solid"/>
              <a:round/>
              <a:headEnd len="sm" w="sm" type="none"/>
              <a:tailEnd len="sm" w="sm" type="none"/>
            </a:ln>
          </p:spPr>
        </p:pic>
        <p:pic>
          <p:nvPicPr>
            <p:cNvPr id="339" name="Google Shape;339;p38"/>
            <p:cNvPicPr preferRelativeResize="0"/>
            <p:nvPr/>
          </p:nvPicPr>
          <p:blipFill rotWithShape="1">
            <a:blip r:embed="rId6">
              <a:alphaModFix/>
            </a:blip>
            <a:srcRect b="7557" l="0" r="0" t="85242"/>
            <a:stretch/>
          </p:blipFill>
          <p:spPr>
            <a:xfrm>
              <a:off x="278900" y="2298395"/>
              <a:ext cx="4984402" cy="171479"/>
            </a:xfrm>
            <a:prstGeom prst="rect">
              <a:avLst/>
            </a:prstGeom>
            <a:noFill/>
            <a:ln cap="flat" cmpd="sng" w="9525">
              <a:solidFill>
                <a:schemeClr val="dk2"/>
              </a:solidFill>
              <a:prstDash val="solid"/>
              <a:round/>
              <a:headEnd len="sm" w="sm" type="none"/>
              <a:tailEnd len="sm" w="sm" type="none"/>
            </a:ln>
          </p:spPr>
        </p:pic>
        <p:sp>
          <p:nvSpPr>
            <p:cNvPr id="340" name="Google Shape;340;p38"/>
            <p:cNvSpPr txBox="1"/>
            <p:nvPr/>
          </p:nvSpPr>
          <p:spPr>
            <a:xfrm rot="-5400000">
              <a:off x="-977550" y="1495000"/>
              <a:ext cx="2226300" cy="271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None/>
              </a:pPr>
              <a:r>
                <a:rPr i="1" lang="en" sz="800">
                  <a:solidFill>
                    <a:schemeClr val="dk1"/>
                  </a:solidFill>
                  <a:latin typeface="Helvetica Neue"/>
                  <a:ea typeface="Helvetica Neue"/>
                  <a:cs typeface="Helvetica Neue"/>
                  <a:sym typeface="Helvetica Neue"/>
                </a:rPr>
                <a:t>(</a:t>
              </a:r>
              <a:r>
                <a:rPr i="1" lang="en" sz="800">
                  <a:solidFill>
                    <a:schemeClr val="dk1"/>
                  </a:solidFill>
                  <a:latin typeface="Helvetica Neue"/>
                  <a:ea typeface="Helvetica Neue"/>
                  <a:cs typeface="Helvetica Neue"/>
                  <a:sym typeface="Helvetica Neue"/>
                </a:rPr>
                <a:t>“Cryo-Electron Tomography Technology.”)</a:t>
              </a:r>
              <a:endParaRPr i="1" sz="800">
                <a:solidFill>
                  <a:schemeClr val="dk1"/>
                </a:solidFill>
                <a:latin typeface="Helvetica Neue"/>
                <a:ea typeface="Helvetica Neue"/>
                <a:cs typeface="Helvetica Neue"/>
                <a:sym typeface="Helvetica Neue"/>
              </a:endParaRPr>
            </a:p>
          </p:txBody>
        </p:sp>
      </p:grpSp>
      <p:sp>
        <p:nvSpPr>
          <p:cNvPr id="341" name="Google Shape;341;p38"/>
          <p:cNvSpPr txBox="1"/>
          <p:nvPr/>
        </p:nvSpPr>
        <p:spPr>
          <a:xfrm>
            <a:off x="6311425" y="4651475"/>
            <a:ext cx="23895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1200"/>
              </a:spcAft>
              <a:buNone/>
            </a:pPr>
            <a:r>
              <a:rPr i="1" lang="en" sz="800">
                <a:solidFill>
                  <a:schemeClr val="dk1"/>
                </a:solidFill>
                <a:latin typeface="Helvetica Neue"/>
                <a:ea typeface="Helvetica Neue"/>
                <a:cs typeface="Helvetica Neue"/>
                <a:sym typeface="Helvetica Neue"/>
              </a:rPr>
              <a:t>(</a:t>
            </a:r>
            <a:r>
              <a:rPr i="1" lang="en" sz="800">
                <a:solidFill>
                  <a:schemeClr val="dk1"/>
                </a:solidFill>
                <a:latin typeface="Helvetica Neue"/>
                <a:ea typeface="Helvetica Neue"/>
                <a:cs typeface="Helvetica Neue"/>
                <a:sym typeface="Helvetica Neue"/>
              </a:rPr>
              <a:t>Sibert, et al.)</a:t>
            </a:r>
            <a:endParaRPr i="1" sz="800">
              <a:solidFill>
                <a:schemeClr val="dk1"/>
              </a:solidFill>
              <a:latin typeface="Helvetica Neue"/>
              <a:ea typeface="Helvetica Neue"/>
              <a:cs typeface="Helvetica Neue"/>
              <a:sym typeface="Helvetica Neue"/>
            </a:endParaRPr>
          </a:p>
        </p:txBody>
      </p:sp>
      <p:pic>
        <p:nvPicPr>
          <p:cNvPr id="342" name="Google Shape;342;p38"/>
          <p:cNvPicPr preferRelativeResize="0"/>
          <p:nvPr/>
        </p:nvPicPr>
        <p:blipFill rotWithShape="1">
          <a:blip r:embed="rId7">
            <a:alphaModFix/>
          </a:blip>
          <a:srcRect b="0" l="0" r="0" t="24242"/>
          <a:stretch/>
        </p:blipFill>
        <p:spPr>
          <a:xfrm>
            <a:off x="6311425" y="2879497"/>
            <a:ext cx="2416475" cy="183069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120">
                <a:solidFill>
                  <a:srgbClr val="CC0000"/>
                </a:solidFill>
              </a:rPr>
              <a:t>C</a:t>
            </a:r>
            <a:r>
              <a:rPr b="1" lang="en" sz="2120">
                <a:solidFill>
                  <a:srgbClr val="CC0000"/>
                </a:solidFill>
              </a:rPr>
              <a:t>ryoelectron tomography/subtomogram: Analysis Tools</a:t>
            </a:r>
            <a:endParaRPr b="1" sz="2120">
              <a:solidFill>
                <a:srgbClr val="CC0000"/>
              </a:solidFill>
            </a:endParaRPr>
          </a:p>
        </p:txBody>
      </p:sp>
      <p:sp>
        <p:nvSpPr>
          <p:cNvPr id="348" name="Google Shape;348;p39"/>
          <p:cNvSpPr txBox="1"/>
          <p:nvPr>
            <p:ph idx="1" type="body"/>
          </p:nvPr>
        </p:nvSpPr>
        <p:spPr>
          <a:xfrm>
            <a:off x="311700" y="1152475"/>
            <a:ext cx="42747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500"/>
              <a:t>RELION - Unsupervised 3D Classification</a:t>
            </a:r>
            <a:endParaRPr sz="1500"/>
          </a:p>
          <a:p>
            <a:pPr indent="-316706" lvl="0" marL="457200" rtl="0" algn="l">
              <a:spcBef>
                <a:spcPts val="1200"/>
              </a:spcBef>
              <a:spcAft>
                <a:spcPts val="0"/>
              </a:spcAft>
              <a:buSzPct val="100000"/>
              <a:buChar char="-"/>
            </a:pPr>
            <a:r>
              <a:rPr lang="en" sz="1500"/>
              <a:t>Determine the structure of BG18, PGT121, 10-1074 using cryo-EM data</a:t>
            </a:r>
            <a:endParaRPr sz="1500"/>
          </a:p>
          <a:p>
            <a:pPr indent="-316706" lvl="0" marL="457200" rtl="0" algn="l">
              <a:spcBef>
                <a:spcPts val="0"/>
              </a:spcBef>
              <a:spcAft>
                <a:spcPts val="0"/>
              </a:spcAft>
              <a:buSzPct val="100000"/>
              <a:buChar char="-"/>
            </a:pPr>
            <a:r>
              <a:rPr lang="en" sz="1500"/>
              <a:t>Uses Bayesian approach → infers parameters for statistical modeling of data. Parameters are usually something that researchers need to know how to tune. </a:t>
            </a:r>
            <a:endParaRPr sz="1500"/>
          </a:p>
          <a:p>
            <a:pPr indent="-316706" lvl="0" marL="457200" rtl="0" algn="l">
              <a:spcBef>
                <a:spcPts val="0"/>
              </a:spcBef>
              <a:spcAft>
                <a:spcPts val="0"/>
              </a:spcAft>
              <a:buSzPct val="100000"/>
              <a:buChar char="-"/>
            </a:pPr>
            <a:r>
              <a:rPr lang="en" sz="1500"/>
              <a:t>Yields reconstruction of biological molecules</a:t>
            </a:r>
            <a:endParaRPr sz="1500"/>
          </a:p>
          <a:p>
            <a:pPr indent="0" lvl="0" marL="0" rtl="0" algn="l">
              <a:spcBef>
                <a:spcPts val="1200"/>
              </a:spcBef>
              <a:spcAft>
                <a:spcPts val="0"/>
              </a:spcAft>
              <a:buNone/>
            </a:pPr>
            <a:r>
              <a:rPr lang="en" sz="1500"/>
              <a:t>UCSF Chimera</a:t>
            </a:r>
            <a:endParaRPr sz="1500"/>
          </a:p>
          <a:p>
            <a:pPr indent="-316706" lvl="0" marL="457200" rtl="0" algn="l">
              <a:spcBef>
                <a:spcPts val="1200"/>
              </a:spcBef>
              <a:spcAft>
                <a:spcPts val="0"/>
              </a:spcAft>
              <a:buSzPct val="100000"/>
              <a:buChar char="-"/>
            </a:pPr>
            <a:r>
              <a:rPr lang="en" sz="1500"/>
              <a:t>Program used to visualize and interact with molecular models</a:t>
            </a:r>
            <a:endParaRPr sz="1500"/>
          </a:p>
          <a:p>
            <a:pPr indent="-316706" lvl="0" marL="457200" rtl="0" algn="l">
              <a:spcBef>
                <a:spcPts val="0"/>
              </a:spcBef>
              <a:spcAft>
                <a:spcPts val="0"/>
              </a:spcAft>
              <a:buSzPct val="100000"/>
              <a:buChar char="-"/>
            </a:pPr>
            <a:r>
              <a:rPr lang="en" sz="1500"/>
              <a:t>Used to generate structural images of </a:t>
            </a:r>
            <a:r>
              <a:rPr lang="en" sz="1500"/>
              <a:t>BG18, PGT121, 10-1074</a:t>
            </a:r>
            <a:endParaRPr sz="1500"/>
          </a:p>
        </p:txBody>
      </p:sp>
      <p:pic>
        <p:nvPicPr>
          <p:cNvPr id="349" name="Google Shape;349;p39"/>
          <p:cNvPicPr preferRelativeResize="0"/>
          <p:nvPr/>
        </p:nvPicPr>
        <p:blipFill rotWithShape="1">
          <a:blip r:embed="rId3">
            <a:alphaModFix/>
          </a:blip>
          <a:srcRect b="1154" l="0" r="0" t="1804"/>
          <a:stretch/>
        </p:blipFill>
        <p:spPr>
          <a:xfrm>
            <a:off x="4572000" y="1297162"/>
            <a:ext cx="4274674" cy="312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2672850" y="114750"/>
            <a:ext cx="379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rPr>
              <a:t>X-Ray </a:t>
            </a:r>
            <a:r>
              <a:rPr b="1" lang="en">
                <a:solidFill>
                  <a:srgbClr val="CC0000"/>
                </a:solidFill>
              </a:rPr>
              <a:t>Crystallography</a:t>
            </a:r>
            <a:endParaRPr b="1">
              <a:solidFill>
                <a:srgbClr val="CC0000"/>
              </a:solidFill>
            </a:endParaRPr>
          </a:p>
        </p:txBody>
      </p:sp>
      <p:sp>
        <p:nvSpPr>
          <p:cNvPr id="355" name="Google Shape;355;p40"/>
          <p:cNvSpPr txBox="1"/>
          <p:nvPr>
            <p:ph idx="1" type="body"/>
          </p:nvPr>
        </p:nvSpPr>
        <p:spPr>
          <a:xfrm>
            <a:off x="4641075" y="732125"/>
            <a:ext cx="4350900" cy="256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rgbClr val="FF0000"/>
                </a:solidFill>
              </a:rPr>
              <a:t>Disadvantages</a:t>
            </a:r>
            <a:r>
              <a:rPr lang="en">
                <a:solidFill>
                  <a:srgbClr val="CC0000"/>
                </a:solidFill>
              </a:rPr>
              <a:t>: </a:t>
            </a:r>
            <a:endParaRPr>
              <a:solidFill>
                <a:srgbClr val="CC0000"/>
              </a:solidFill>
            </a:endParaRPr>
          </a:p>
          <a:p>
            <a:pPr indent="-342900" lvl="0" marL="457200" rtl="0" algn="l">
              <a:spcBef>
                <a:spcPts val="1200"/>
              </a:spcBef>
              <a:spcAft>
                <a:spcPts val="0"/>
              </a:spcAft>
              <a:buSzPts val="1800"/>
              <a:buChar char="●"/>
            </a:pPr>
            <a:r>
              <a:rPr b="1" lang="en"/>
              <a:t>Requires sample to be crystalized</a:t>
            </a:r>
            <a:r>
              <a:rPr lang="en"/>
              <a:t> (time consuming + challenging)</a:t>
            </a:r>
            <a:endParaRPr/>
          </a:p>
          <a:p>
            <a:pPr indent="-317500" lvl="1" marL="914400" rtl="0" algn="l">
              <a:spcBef>
                <a:spcPts val="0"/>
              </a:spcBef>
              <a:spcAft>
                <a:spcPts val="0"/>
              </a:spcAft>
              <a:buSzPts val="1400"/>
              <a:buChar char="○"/>
            </a:pPr>
            <a:r>
              <a:rPr lang="en"/>
              <a:t>Especially for large, complex or membrane-embedded proteins</a:t>
            </a:r>
            <a:endParaRPr/>
          </a:p>
          <a:p>
            <a:pPr indent="-342900" lvl="0" marL="457200" rtl="0" algn="l">
              <a:spcBef>
                <a:spcPts val="0"/>
              </a:spcBef>
              <a:spcAft>
                <a:spcPts val="0"/>
              </a:spcAft>
              <a:buSzPts val="1800"/>
              <a:buChar char="●"/>
            </a:pPr>
            <a:r>
              <a:rPr lang="en"/>
              <a:t>Represents static form of protein</a:t>
            </a:r>
            <a:endParaRPr/>
          </a:p>
          <a:p>
            <a:pPr indent="-342900" lvl="0" marL="457200" rtl="0" algn="l">
              <a:spcBef>
                <a:spcPts val="0"/>
              </a:spcBef>
              <a:spcAft>
                <a:spcPts val="0"/>
              </a:spcAft>
              <a:buSzPts val="1800"/>
              <a:buChar char="●"/>
            </a:pPr>
            <a:r>
              <a:rPr lang="en"/>
              <a:t>Phase problem </a:t>
            </a:r>
            <a:endParaRPr/>
          </a:p>
          <a:p>
            <a:pPr indent="-317500" lvl="1" marL="914400" rtl="0" algn="l">
              <a:spcBef>
                <a:spcPts val="0"/>
              </a:spcBef>
              <a:spcAft>
                <a:spcPts val="0"/>
              </a:spcAft>
              <a:buSzPts val="1400"/>
              <a:buChar char="○"/>
            </a:pPr>
            <a:r>
              <a:rPr lang="en"/>
              <a:t>Mediated by Molecular Replacement</a:t>
            </a:r>
            <a:endParaRPr/>
          </a:p>
        </p:txBody>
      </p:sp>
      <p:sp>
        <p:nvSpPr>
          <p:cNvPr id="356" name="Google Shape;356;p40"/>
          <p:cNvSpPr txBox="1"/>
          <p:nvPr>
            <p:ph idx="1" type="body"/>
          </p:nvPr>
        </p:nvSpPr>
        <p:spPr>
          <a:xfrm>
            <a:off x="471250" y="798700"/>
            <a:ext cx="4260300" cy="15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Advantages</a:t>
            </a:r>
            <a:r>
              <a:rPr lang="en">
                <a:solidFill>
                  <a:srgbClr val="38761D"/>
                </a:solidFill>
              </a:rPr>
              <a:t>: </a:t>
            </a:r>
            <a:endParaRPr>
              <a:solidFill>
                <a:srgbClr val="38761D"/>
              </a:solidFill>
            </a:endParaRPr>
          </a:p>
          <a:p>
            <a:pPr indent="-342900" lvl="0" marL="457200" rtl="0" algn="l">
              <a:spcBef>
                <a:spcPts val="1200"/>
              </a:spcBef>
              <a:spcAft>
                <a:spcPts val="0"/>
              </a:spcAft>
              <a:buSzPts val="1800"/>
              <a:buChar char="●"/>
            </a:pPr>
            <a:r>
              <a:rPr lang="en"/>
              <a:t>Not limited by sample molecular weight</a:t>
            </a:r>
            <a:endParaRPr/>
          </a:p>
          <a:p>
            <a:pPr indent="-342900" lvl="0" marL="457200" rtl="0" algn="l">
              <a:spcBef>
                <a:spcPts val="0"/>
              </a:spcBef>
              <a:spcAft>
                <a:spcPts val="0"/>
              </a:spcAft>
              <a:buSzPts val="1800"/>
              <a:buChar char="●"/>
            </a:pPr>
            <a:r>
              <a:rPr b="1" lang="en"/>
              <a:t>High resolution</a:t>
            </a:r>
            <a:endParaRPr b="1"/>
          </a:p>
        </p:txBody>
      </p:sp>
      <p:pic>
        <p:nvPicPr>
          <p:cNvPr id="357" name="Google Shape;357;p40"/>
          <p:cNvPicPr preferRelativeResize="0"/>
          <p:nvPr/>
        </p:nvPicPr>
        <p:blipFill rotWithShape="1">
          <a:blip r:embed="rId3">
            <a:alphaModFix/>
          </a:blip>
          <a:srcRect b="7900" l="67142" r="5551" t="40764"/>
          <a:stretch/>
        </p:blipFill>
        <p:spPr>
          <a:xfrm>
            <a:off x="1220050" y="3788991"/>
            <a:ext cx="837111" cy="649738"/>
          </a:xfrm>
          <a:prstGeom prst="rect">
            <a:avLst/>
          </a:prstGeom>
          <a:noFill/>
          <a:ln>
            <a:noFill/>
          </a:ln>
        </p:spPr>
      </p:pic>
      <p:pic>
        <p:nvPicPr>
          <p:cNvPr id="358" name="Google Shape;358;p40"/>
          <p:cNvPicPr preferRelativeResize="0"/>
          <p:nvPr/>
        </p:nvPicPr>
        <p:blipFill rotWithShape="1">
          <a:blip r:embed="rId3">
            <a:alphaModFix/>
          </a:blip>
          <a:srcRect b="9695" l="0" r="42732" t="3814"/>
          <a:stretch/>
        </p:blipFill>
        <p:spPr>
          <a:xfrm>
            <a:off x="5094275" y="3301022"/>
            <a:ext cx="1643172" cy="1187436"/>
          </a:xfrm>
          <a:prstGeom prst="rect">
            <a:avLst/>
          </a:prstGeom>
          <a:noFill/>
          <a:ln>
            <a:noFill/>
          </a:ln>
        </p:spPr>
      </p:pic>
      <p:cxnSp>
        <p:nvCxnSpPr>
          <p:cNvPr id="359" name="Google Shape;359;p40"/>
          <p:cNvCxnSpPr/>
          <p:nvPr/>
        </p:nvCxnSpPr>
        <p:spPr>
          <a:xfrm>
            <a:off x="2057160" y="4110201"/>
            <a:ext cx="639600" cy="720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40"/>
          <p:cNvCxnSpPr/>
          <p:nvPr/>
        </p:nvCxnSpPr>
        <p:spPr>
          <a:xfrm flipH="1" rot="10800000">
            <a:off x="6601628" y="4701635"/>
            <a:ext cx="803100" cy="1800"/>
          </a:xfrm>
          <a:prstGeom prst="straightConnector1">
            <a:avLst/>
          </a:prstGeom>
          <a:noFill/>
          <a:ln cap="flat" cmpd="sng" w="9525">
            <a:solidFill>
              <a:schemeClr val="dk2"/>
            </a:solidFill>
            <a:prstDash val="solid"/>
            <a:round/>
            <a:headEnd len="med" w="med" type="none"/>
            <a:tailEnd len="med" w="med" type="triangle"/>
          </a:ln>
        </p:spPr>
      </p:cxnSp>
      <p:pic>
        <p:nvPicPr>
          <p:cNvPr id="361" name="Google Shape;361;p40"/>
          <p:cNvPicPr preferRelativeResize="0"/>
          <p:nvPr/>
        </p:nvPicPr>
        <p:blipFill>
          <a:blip r:embed="rId4">
            <a:alphaModFix/>
          </a:blip>
          <a:stretch>
            <a:fillRect/>
          </a:stretch>
        </p:blipFill>
        <p:spPr>
          <a:xfrm>
            <a:off x="2760568" y="3747248"/>
            <a:ext cx="771582" cy="733224"/>
          </a:xfrm>
          <a:prstGeom prst="rect">
            <a:avLst/>
          </a:prstGeom>
          <a:noFill/>
          <a:ln>
            <a:noFill/>
          </a:ln>
        </p:spPr>
      </p:pic>
      <p:pic>
        <p:nvPicPr>
          <p:cNvPr id="362" name="Google Shape;362;p40"/>
          <p:cNvPicPr preferRelativeResize="0"/>
          <p:nvPr/>
        </p:nvPicPr>
        <p:blipFill>
          <a:blip r:embed="rId4">
            <a:alphaModFix/>
          </a:blip>
          <a:stretch>
            <a:fillRect/>
          </a:stretch>
        </p:blipFill>
        <p:spPr>
          <a:xfrm>
            <a:off x="7655535" y="4310566"/>
            <a:ext cx="711692" cy="783855"/>
          </a:xfrm>
          <a:prstGeom prst="rect">
            <a:avLst/>
          </a:prstGeom>
          <a:noFill/>
          <a:ln>
            <a:noFill/>
          </a:ln>
        </p:spPr>
      </p:pic>
      <p:pic>
        <p:nvPicPr>
          <p:cNvPr id="363" name="Google Shape;363;p40"/>
          <p:cNvPicPr preferRelativeResize="0"/>
          <p:nvPr/>
        </p:nvPicPr>
        <p:blipFill>
          <a:blip r:embed="rId5">
            <a:alphaModFix/>
          </a:blip>
          <a:stretch>
            <a:fillRect/>
          </a:stretch>
        </p:blipFill>
        <p:spPr>
          <a:xfrm>
            <a:off x="5414000" y="4439753"/>
            <a:ext cx="1003722" cy="644607"/>
          </a:xfrm>
          <a:prstGeom prst="rect">
            <a:avLst/>
          </a:prstGeom>
          <a:noFill/>
          <a:ln>
            <a:noFill/>
          </a:ln>
        </p:spPr>
      </p:pic>
      <p:cxnSp>
        <p:nvCxnSpPr>
          <p:cNvPr id="364" name="Google Shape;364;p40"/>
          <p:cNvCxnSpPr/>
          <p:nvPr/>
        </p:nvCxnSpPr>
        <p:spPr>
          <a:xfrm flipH="1" rot="10800000">
            <a:off x="6766178" y="3747240"/>
            <a:ext cx="803100" cy="1800"/>
          </a:xfrm>
          <a:prstGeom prst="straightConnector1">
            <a:avLst/>
          </a:prstGeom>
          <a:noFill/>
          <a:ln cap="flat" cmpd="sng" w="9525">
            <a:solidFill>
              <a:schemeClr val="dk2"/>
            </a:solidFill>
            <a:prstDash val="solid"/>
            <a:round/>
            <a:headEnd len="med" w="med" type="none"/>
            <a:tailEnd len="med" w="med" type="triangle"/>
          </a:ln>
        </p:spPr>
      </p:cxnSp>
      <p:pic>
        <p:nvPicPr>
          <p:cNvPr id="365" name="Google Shape;365;p40"/>
          <p:cNvPicPr preferRelativeResize="0"/>
          <p:nvPr/>
        </p:nvPicPr>
        <p:blipFill>
          <a:blip r:embed="rId4">
            <a:alphaModFix/>
          </a:blip>
          <a:stretch>
            <a:fillRect/>
          </a:stretch>
        </p:blipFill>
        <p:spPr>
          <a:xfrm>
            <a:off x="7814368" y="3450809"/>
            <a:ext cx="665706" cy="733211"/>
          </a:xfrm>
          <a:prstGeom prst="rect">
            <a:avLst/>
          </a:prstGeom>
          <a:noFill/>
          <a:ln>
            <a:noFill/>
          </a:ln>
        </p:spPr>
      </p:pic>
      <p:cxnSp>
        <p:nvCxnSpPr>
          <p:cNvPr id="366" name="Google Shape;366;p40"/>
          <p:cNvCxnSpPr/>
          <p:nvPr/>
        </p:nvCxnSpPr>
        <p:spPr>
          <a:xfrm>
            <a:off x="6907756" y="3546920"/>
            <a:ext cx="458100" cy="401100"/>
          </a:xfrm>
          <a:prstGeom prst="straightConnector1">
            <a:avLst/>
          </a:prstGeom>
          <a:noFill/>
          <a:ln cap="flat" cmpd="sng" w="38100">
            <a:solidFill>
              <a:srgbClr val="FF0000"/>
            </a:solidFill>
            <a:prstDash val="solid"/>
            <a:round/>
            <a:headEnd len="med" w="med" type="none"/>
            <a:tailEnd len="med" w="med" type="none"/>
          </a:ln>
        </p:spPr>
      </p:cxnSp>
      <p:cxnSp>
        <p:nvCxnSpPr>
          <p:cNvPr id="367" name="Google Shape;367;p40"/>
          <p:cNvCxnSpPr/>
          <p:nvPr/>
        </p:nvCxnSpPr>
        <p:spPr>
          <a:xfrm flipH="1" rot="10800000">
            <a:off x="6946020" y="3517206"/>
            <a:ext cx="381600" cy="460500"/>
          </a:xfrm>
          <a:prstGeom prst="straightConnector1">
            <a:avLst/>
          </a:prstGeom>
          <a:noFill/>
          <a:ln cap="flat" cmpd="sng" w="38100">
            <a:solidFill>
              <a:srgbClr val="FF0000"/>
            </a:solidFill>
            <a:prstDash val="solid"/>
            <a:round/>
            <a:headEnd len="med" w="med" type="none"/>
            <a:tailEnd len="med" w="med" type="none"/>
          </a:ln>
        </p:spPr>
      </p:cxnSp>
      <p:cxnSp>
        <p:nvCxnSpPr>
          <p:cNvPr id="368" name="Google Shape;368;p40"/>
          <p:cNvCxnSpPr/>
          <p:nvPr/>
        </p:nvCxnSpPr>
        <p:spPr>
          <a:xfrm>
            <a:off x="6737448" y="4469326"/>
            <a:ext cx="458100" cy="401100"/>
          </a:xfrm>
          <a:prstGeom prst="straightConnector1">
            <a:avLst/>
          </a:prstGeom>
          <a:noFill/>
          <a:ln cap="flat" cmpd="sng" w="38100">
            <a:solidFill>
              <a:srgbClr val="FF0000"/>
            </a:solidFill>
            <a:prstDash val="solid"/>
            <a:round/>
            <a:headEnd len="med" w="med" type="none"/>
            <a:tailEnd len="med" w="med" type="none"/>
          </a:ln>
        </p:spPr>
      </p:cxnSp>
      <p:cxnSp>
        <p:nvCxnSpPr>
          <p:cNvPr id="369" name="Google Shape;369;p40"/>
          <p:cNvCxnSpPr/>
          <p:nvPr/>
        </p:nvCxnSpPr>
        <p:spPr>
          <a:xfrm flipH="1" rot="10800000">
            <a:off x="6775711" y="4439612"/>
            <a:ext cx="381600" cy="4605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1"/>
          <p:cNvSpPr txBox="1"/>
          <p:nvPr>
            <p:ph type="title"/>
          </p:nvPr>
        </p:nvSpPr>
        <p:spPr>
          <a:xfrm>
            <a:off x="1330350" y="74600"/>
            <a:ext cx="660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rPr>
              <a:t>Cryoelectron Tomography/ Subtomogram</a:t>
            </a:r>
            <a:endParaRPr b="1">
              <a:solidFill>
                <a:srgbClr val="CC0000"/>
              </a:solidFill>
            </a:endParaRPr>
          </a:p>
        </p:txBody>
      </p:sp>
      <p:sp>
        <p:nvSpPr>
          <p:cNvPr id="375" name="Google Shape;375;p41"/>
          <p:cNvSpPr txBox="1"/>
          <p:nvPr>
            <p:ph idx="2" type="body"/>
          </p:nvPr>
        </p:nvSpPr>
        <p:spPr>
          <a:xfrm>
            <a:off x="311700" y="980500"/>
            <a:ext cx="4191900" cy="37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761D"/>
                </a:solidFill>
              </a:rPr>
              <a:t>Advantages:</a:t>
            </a:r>
            <a:endParaRPr b="1" sz="1800">
              <a:solidFill>
                <a:srgbClr val="38761D"/>
              </a:solidFill>
            </a:endParaRPr>
          </a:p>
          <a:p>
            <a:pPr indent="-342900" lvl="0" marL="457200" rtl="0" algn="l">
              <a:spcBef>
                <a:spcPts val="1200"/>
              </a:spcBef>
              <a:spcAft>
                <a:spcPts val="0"/>
              </a:spcAft>
              <a:buSzPts val="1800"/>
              <a:buChar char="●"/>
            </a:pPr>
            <a:r>
              <a:rPr b="1" lang="en" sz="1800"/>
              <a:t>Closer to native state</a:t>
            </a:r>
            <a:r>
              <a:rPr lang="en" sz="1800"/>
              <a:t> (fast-freezing means native structures are well preserved)</a:t>
            </a:r>
            <a:endParaRPr sz="1800"/>
          </a:p>
          <a:p>
            <a:pPr indent="-342900" lvl="0" marL="457200" rtl="0" algn="l">
              <a:spcBef>
                <a:spcPts val="0"/>
              </a:spcBef>
              <a:spcAft>
                <a:spcPts val="0"/>
              </a:spcAft>
              <a:buClr>
                <a:srgbClr val="212529"/>
              </a:buClr>
              <a:buSzPts val="1800"/>
              <a:buFont typeface="Roboto"/>
              <a:buChar char="●"/>
            </a:pPr>
            <a:r>
              <a:rPr lang="en" sz="1800"/>
              <a:t>More dynamic view of the structure</a:t>
            </a:r>
            <a:endParaRPr sz="1800"/>
          </a:p>
          <a:p>
            <a:pPr indent="-342900" lvl="1" marL="914400" rtl="0" algn="l">
              <a:spcBef>
                <a:spcPts val="0"/>
              </a:spcBef>
              <a:spcAft>
                <a:spcPts val="0"/>
              </a:spcAft>
              <a:buClr>
                <a:srgbClr val="212529"/>
              </a:buClr>
              <a:buSzPts val="1800"/>
              <a:buFont typeface="Roboto"/>
              <a:buChar char="○"/>
            </a:pPr>
            <a:r>
              <a:rPr lang="en" sz="1800"/>
              <a:t>allows for time-resolved imaging that capture structural changes over time</a:t>
            </a:r>
            <a:endParaRPr sz="1800"/>
          </a:p>
          <a:p>
            <a:pPr indent="-342900" lvl="0" marL="457200" rtl="0" algn="l">
              <a:spcBef>
                <a:spcPts val="0"/>
              </a:spcBef>
              <a:spcAft>
                <a:spcPts val="0"/>
              </a:spcAft>
              <a:buClr>
                <a:srgbClr val="212529"/>
              </a:buClr>
              <a:buSzPts val="1800"/>
              <a:buFont typeface="Roboto"/>
              <a:buChar char="●"/>
            </a:pPr>
            <a:r>
              <a:rPr lang="en" sz="1800"/>
              <a:t>Allows for study of large, flexible, membrane associated complexes </a:t>
            </a:r>
            <a:endParaRPr sz="1800">
              <a:solidFill>
                <a:srgbClr val="212529"/>
              </a:solidFill>
              <a:highlight>
                <a:srgbClr val="FFFFFF"/>
              </a:highlight>
              <a:latin typeface="Roboto"/>
              <a:ea typeface="Roboto"/>
              <a:cs typeface="Roboto"/>
              <a:sym typeface="Roboto"/>
            </a:endParaRPr>
          </a:p>
        </p:txBody>
      </p:sp>
      <p:sp>
        <p:nvSpPr>
          <p:cNvPr id="376" name="Google Shape;376;p41"/>
          <p:cNvSpPr txBox="1"/>
          <p:nvPr>
            <p:ph idx="1" type="body"/>
          </p:nvPr>
        </p:nvSpPr>
        <p:spPr>
          <a:xfrm>
            <a:off x="4823600" y="980500"/>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FF0000"/>
                </a:solidFill>
              </a:rPr>
              <a:t>Disadvantages:</a:t>
            </a:r>
            <a:endParaRPr b="1" sz="1800">
              <a:solidFill>
                <a:srgbClr val="FF0000"/>
              </a:solidFill>
            </a:endParaRPr>
          </a:p>
          <a:p>
            <a:pPr indent="-317500" lvl="0" marL="457200" rtl="0" algn="l">
              <a:spcBef>
                <a:spcPts val="1200"/>
              </a:spcBef>
              <a:spcAft>
                <a:spcPts val="0"/>
              </a:spcAft>
              <a:buSzPts val="1400"/>
              <a:buChar char="●"/>
            </a:pPr>
            <a:r>
              <a:rPr lang="en" sz="1800"/>
              <a:t>Large datasets that are computationally demanding</a:t>
            </a:r>
            <a:endParaRPr sz="1800"/>
          </a:p>
          <a:p>
            <a:pPr indent="-317500" lvl="0" marL="457200" rtl="0" algn="l">
              <a:spcBef>
                <a:spcPts val="0"/>
              </a:spcBef>
              <a:spcAft>
                <a:spcPts val="0"/>
              </a:spcAft>
              <a:buSzPts val="1400"/>
              <a:buChar char="●"/>
            </a:pPr>
            <a:r>
              <a:rPr lang="en" sz="1800"/>
              <a:t>Generally </a:t>
            </a:r>
            <a:r>
              <a:rPr b="1" lang="en" sz="1800"/>
              <a:t>lower resolution </a:t>
            </a:r>
            <a:endParaRPr b="1" sz="1800"/>
          </a:p>
          <a:p>
            <a:pPr indent="-342900" lvl="1" marL="914400" rtl="0" algn="l">
              <a:spcBef>
                <a:spcPts val="0"/>
              </a:spcBef>
              <a:spcAft>
                <a:spcPts val="0"/>
              </a:spcAft>
              <a:buSzPts val="1800"/>
              <a:buChar char="○"/>
            </a:pPr>
            <a:r>
              <a:rPr lang="en" sz="1800"/>
              <a:t>although improvements have been made towards near-atomic-level resolution (new technology and averaging → 2-5 Å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284200" y="235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B45F06"/>
                </a:solidFill>
              </a:rPr>
              <a:t>The Problem: </a:t>
            </a:r>
            <a:endParaRPr b="1">
              <a:solidFill>
                <a:srgbClr val="B45F06"/>
              </a:solidFill>
            </a:endParaRPr>
          </a:p>
        </p:txBody>
      </p:sp>
      <p:sp>
        <p:nvSpPr>
          <p:cNvPr id="66" name="Google Shape;66;p15"/>
          <p:cNvSpPr txBox="1"/>
          <p:nvPr/>
        </p:nvSpPr>
        <p:spPr>
          <a:xfrm>
            <a:off x="284200" y="692125"/>
            <a:ext cx="47301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broadly neutralizing antibodies (bNAbs)</a:t>
            </a:r>
            <a:endParaRPr b="1" sz="1800">
              <a:solidFill>
                <a:schemeClr val="dk2"/>
              </a:solidFill>
            </a:endParaRPr>
          </a:p>
        </p:txBody>
      </p:sp>
      <p:pic>
        <p:nvPicPr>
          <p:cNvPr id="67" name="Google Shape;67;p15"/>
          <p:cNvPicPr preferRelativeResize="0"/>
          <p:nvPr/>
        </p:nvPicPr>
        <p:blipFill>
          <a:blip r:embed="rId3">
            <a:alphaModFix/>
          </a:blip>
          <a:stretch>
            <a:fillRect/>
          </a:stretch>
        </p:blipFill>
        <p:spPr>
          <a:xfrm>
            <a:off x="666426" y="1280972"/>
            <a:ext cx="3686250" cy="2788525"/>
          </a:xfrm>
          <a:prstGeom prst="rect">
            <a:avLst/>
          </a:prstGeom>
          <a:noFill/>
          <a:ln>
            <a:noFill/>
          </a:ln>
        </p:spPr>
      </p:pic>
      <p:sp>
        <p:nvSpPr>
          <p:cNvPr id="68" name="Google Shape;68;p15"/>
          <p:cNvSpPr txBox="1"/>
          <p:nvPr/>
        </p:nvSpPr>
        <p:spPr>
          <a:xfrm>
            <a:off x="610900" y="3972500"/>
            <a:ext cx="40767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t>Yaseen, M. M., Yaseen, M. M., &amp; Alqudah, M. A. (2016). International Reviews of Immunology</a:t>
            </a:r>
            <a:endParaRPr i="1" sz="1100"/>
          </a:p>
        </p:txBody>
      </p:sp>
      <p:cxnSp>
        <p:nvCxnSpPr>
          <p:cNvPr id="69" name="Google Shape;69;p15"/>
          <p:cNvCxnSpPr/>
          <p:nvPr/>
        </p:nvCxnSpPr>
        <p:spPr>
          <a:xfrm>
            <a:off x="4976300" y="721300"/>
            <a:ext cx="0" cy="3898800"/>
          </a:xfrm>
          <a:prstGeom prst="straightConnector1">
            <a:avLst/>
          </a:prstGeom>
          <a:noFill/>
          <a:ln cap="flat" cmpd="sng" w="9525">
            <a:solidFill>
              <a:schemeClr val="dk2"/>
            </a:solidFill>
            <a:prstDash val="solid"/>
            <a:round/>
            <a:headEnd len="med" w="med" type="none"/>
            <a:tailEnd len="med" w="med" type="none"/>
          </a:ln>
        </p:spPr>
      </p:cxnSp>
      <p:sp>
        <p:nvSpPr>
          <p:cNvPr id="70" name="Google Shape;70;p15"/>
          <p:cNvSpPr txBox="1"/>
          <p:nvPr/>
        </p:nvSpPr>
        <p:spPr>
          <a:xfrm>
            <a:off x="5173700" y="692125"/>
            <a:ext cx="36861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HIV-virus and </a:t>
            </a:r>
            <a:r>
              <a:rPr b="1" lang="en" sz="1800">
                <a:solidFill>
                  <a:schemeClr val="dk2"/>
                </a:solidFill>
              </a:rPr>
              <a:t>bNAb coevolution</a:t>
            </a:r>
            <a:endParaRPr b="1" sz="1800">
              <a:solidFill>
                <a:schemeClr val="dk2"/>
              </a:solidFill>
            </a:endParaRPr>
          </a:p>
        </p:txBody>
      </p:sp>
      <p:pic>
        <p:nvPicPr>
          <p:cNvPr id="71" name="Google Shape;71;p15"/>
          <p:cNvPicPr preferRelativeResize="0"/>
          <p:nvPr/>
        </p:nvPicPr>
        <p:blipFill rotWithShape="1">
          <a:blip r:embed="rId4">
            <a:alphaModFix/>
          </a:blip>
          <a:srcRect b="23320" l="15381" r="13540" t="8331"/>
          <a:stretch/>
        </p:blipFill>
        <p:spPr>
          <a:xfrm>
            <a:off x="5455325" y="1156525"/>
            <a:ext cx="3122850" cy="1666550"/>
          </a:xfrm>
          <a:prstGeom prst="rect">
            <a:avLst/>
          </a:prstGeom>
          <a:noFill/>
          <a:ln>
            <a:noFill/>
          </a:ln>
        </p:spPr>
      </p:pic>
      <p:sp>
        <p:nvSpPr>
          <p:cNvPr id="72" name="Google Shape;72;p15"/>
          <p:cNvSpPr/>
          <p:nvPr/>
        </p:nvSpPr>
        <p:spPr>
          <a:xfrm>
            <a:off x="6200138" y="3812200"/>
            <a:ext cx="177900" cy="711300"/>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5"/>
          <p:cNvSpPr/>
          <p:nvPr/>
        </p:nvSpPr>
        <p:spPr>
          <a:xfrm>
            <a:off x="7547460" y="3812200"/>
            <a:ext cx="177600" cy="711300"/>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5"/>
          <p:cNvSpPr/>
          <p:nvPr/>
        </p:nvSpPr>
        <p:spPr>
          <a:xfrm rot="-7134806">
            <a:off x="5829810" y="3476786"/>
            <a:ext cx="640430" cy="167227"/>
          </a:xfrm>
          <a:prstGeom prst="flowChartOnlineStorag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5"/>
          <p:cNvSpPr/>
          <p:nvPr/>
        </p:nvSpPr>
        <p:spPr>
          <a:xfrm rot="-4028189">
            <a:off x="6077518" y="3484703"/>
            <a:ext cx="653061" cy="167224"/>
          </a:xfrm>
          <a:prstGeom prst="flowChartOnlineStorag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5"/>
          <p:cNvSpPr/>
          <p:nvPr/>
        </p:nvSpPr>
        <p:spPr>
          <a:xfrm rot="-10460576">
            <a:off x="7153701" y="3283281"/>
            <a:ext cx="255645" cy="261675"/>
          </a:xfrm>
          <a:prstGeom prst="halfFrame">
            <a:avLst>
              <a:gd fmla="val 33333" name="adj1"/>
              <a:gd fmla="val 33333" name="adj2"/>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5"/>
          <p:cNvSpPr/>
          <p:nvPr/>
        </p:nvSpPr>
        <p:spPr>
          <a:xfrm rot="-1845882">
            <a:off x="7420082" y="3456126"/>
            <a:ext cx="177708" cy="546449"/>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5"/>
          <p:cNvSpPr/>
          <p:nvPr/>
        </p:nvSpPr>
        <p:spPr>
          <a:xfrm rot="-6702836">
            <a:off x="7814864" y="3207844"/>
            <a:ext cx="255424" cy="261886"/>
          </a:xfrm>
          <a:prstGeom prst="halfFrame">
            <a:avLst>
              <a:gd fmla="val 33333" name="adj1"/>
              <a:gd fmla="val 33333" name="adj2"/>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5"/>
          <p:cNvSpPr/>
          <p:nvPr/>
        </p:nvSpPr>
        <p:spPr>
          <a:xfrm rot="1913557">
            <a:off x="7678186" y="3412484"/>
            <a:ext cx="177730" cy="546612"/>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0" name="Google Shape;80;p15"/>
          <p:cNvCxnSpPr/>
          <p:nvPr/>
        </p:nvCxnSpPr>
        <p:spPr>
          <a:xfrm>
            <a:off x="6594100" y="3939475"/>
            <a:ext cx="654000" cy="11400"/>
          </a:xfrm>
          <a:prstGeom prst="straightConnector1">
            <a:avLst/>
          </a:prstGeom>
          <a:noFill/>
          <a:ln cap="flat" cmpd="sng" w="9525">
            <a:solidFill>
              <a:schemeClr val="dk1"/>
            </a:solidFill>
            <a:prstDash val="solid"/>
            <a:round/>
            <a:headEnd len="med" w="med" type="none"/>
            <a:tailEnd len="med" w="med" type="triangle"/>
          </a:ln>
        </p:spPr>
      </p:cxnSp>
      <p:sp>
        <p:nvSpPr>
          <p:cNvPr id="81" name="Google Shape;81;p15"/>
          <p:cNvSpPr txBox="1"/>
          <p:nvPr/>
        </p:nvSpPr>
        <p:spPr>
          <a:xfrm>
            <a:off x="5455325" y="2830275"/>
            <a:ext cx="1097700" cy="3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t>Pfizer, 2024</a:t>
            </a:r>
            <a:endParaRPr i="1" sz="1100"/>
          </a:p>
        </p:txBody>
      </p:sp>
      <p:sp>
        <p:nvSpPr>
          <p:cNvPr id="82" name="Google Shape;82;p15"/>
          <p:cNvSpPr txBox="1"/>
          <p:nvPr/>
        </p:nvSpPr>
        <p:spPr>
          <a:xfrm>
            <a:off x="160650" y="4656475"/>
            <a:ext cx="905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rPr>
              <a:t>→ bNAbs not be effective in controlling chronic HIV-1 infection for the individual who developed them</a:t>
            </a:r>
            <a:endParaRPr sz="1500">
              <a:solidFill>
                <a:schemeClr val="dk2"/>
              </a:solidFill>
            </a:endParaRPr>
          </a:p>
        </p:txBody>
      </p:sp>
      <p:sp>
        <p:nvSpPr>
          <p:cNvPr id="83" name="Google Shape;83;p15"/>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Introduction</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CC0000"/>
                </a:solidFill>
              </a:rPr>
              <a:t>When to use these techniques</a:t>
            </a:r>
            <a:endParaRPr b="1">
              <a:solidFill>
                <a:srgbClr val="CC0000"/>
              </a:solidFill>
            </a:endParaRPr>
          </a:p>
        </p:txBody>
      </p:sp>
      <p:sp>
        <p:nvSpPr>
          <p:cNvPr id="382" name="Google Shape;382;p42"/>
          <p:cNvSpPr txBox="1"/>
          <p:nvPr>
            <p:ph idx="1" type="body"/>
          </p:nvPr>
        </p:nvSpPr>
        <p:spPr>
          <a:xfrm>
            <a:off x="6213300" y="2016363"/>
            <a:ext cx="2619000" cy="212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using both can illuminate areas of low resolution while maintaining information on more native-like states of the structure</a:t>
            </a:r>
            <a:endParaRPr/>
          </a:p>
        </p:txBody>
      </p:sp>
      <p:pic>
        <p:nvPicPr>
          <p:cNvPr descr="An infographic breaking down the suitability's and specialties of cryo-em and x-ray crystallography." id="383" name="Google Shape;383;p42"/>
          <p:cNvPicPr preferRelativeResize="0"/>
          <p:nvPr/>
        </p:nvPicPr>
        <p:blipFill>
          <a:blip r:embed="rId3">
            <a:alphaModFix/>
          </a:blip>
          <a:stretch>
            <a:fillRect/>
          </a:stretch>
        </p:blipFill>
        <p:spPr>
          <a:xfrm>
            <a:off x="311709" y="1017725"/>
            <a:ext cx="5607991" cy="4125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3"/>
          <p:cNvSpPr txBox="1"/>
          <p:nvPr>
            <p:ph type="title"/>
          </p:nvPr>
        </p:nvSpPr>
        <p:spPr>
          <a:xfrm>
            <a:off x="311700" y="14567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2500">
                <a:solidFill>
                  <a:srgbClr val="CC0000"/>
                </a:solidFill>
              </a:rPr>
              <a:t>More </a:t>
            </a:r>
            <a:r>
              <a:rPr b="1" lang="en" sz="2500">
                <a:solidFill>
                  <a:srgbClr val="CC0000"/>
                </a:solidFill>
              </a:rPr>
              <a:t>X-ray Crystallography Applications</a:t>
            </a:r>
            <a:endParaRPr b="1" sz="2500">
              <a:solidFill>
                <a:srgbClr val="CC0000"/>
              </a:solidFill>
            </a:endParaRPr>
          </a:p>
          <a:p>
            <a:pPr indent="0" lvl="0" marL="0" rtl="0" algn="l">
              <a:spcBef>
                <a:spcPts val="1200"/>
              </a:spcBef>
              <a:spcAft>
                <a:spcPts val="0"/>
              </a:spcAft>
              <a:buSzPts val="990"/>
              <a:buNone/>
            </a:pPr>
            <a:r>
              <a:t/>
            </a:r>
            <a:endParaRPr sz="3020"/>
          </a:p>
        </p:txBody>
      </p:sp>
      <p:sp>
        <p:nvSpPr>
          <p:cNvPr id="389" name="Google Shape;389;p43"/>
          <p:cNvSpPr txBox="1"/>
          <p:nvPr>
            <p:ph idx="1" type="body"/>
          </p:nvPr>
        </p:nvSpPr>
        <p:spPr>
          <a:xfrm>
            <a:off x="311700" y="1213750"/>
            <a:ext cx="3362100" cy="30012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rgbClr val="434343"/>
              </a:buClr>
              <a:buSzPts val="1700"/>
              <a:buChar char="●"/>
            </a:pPr>
            <a:r>
              <a:rPr b="1" lang="en" sz="1700">
                <a:solidFill>
                  <a:srgbClr val="434343"/>
                </a:solidFill>
              </a:rPr>
              <a:t>Chemistry </a:t>
            </a:r>
            <a:endParaRPr b="1" sz="1700">
              <a:solidFill>
                <a:srgbClr val="434343"/>
              </a:solidFill>
            </a:endParaRPr>
          </a:p>
          <a:p>
            <a:pPr indent="0" lvl="0" marL="0" rtl="0" algn="l">
              <a:spcBef>
                <a:spcPts val="1200"/>
              </a:spcBef>
              <a:spcAft>
                <a:spcPts val="0"/>
              </a:spcAft>
              <a:buNone/>
            </a:pPr>
            <a:r>
              <a:t/>
            </a:r>
            <a:endParaRPr sz="100">
              <a:solidFill>
                <a:srgbClr val="434343"/>
              </a:solidFill>
            </a:endParaRPr>
          </a:p>
          <a:p>
            <a:pPr indent="-336550" lvl="0" marL="457200" rtl="0" algn="l">
              <a:spcBef>
                <a:spcPts val="1200"/>
              </a:spcBef>
              <a:spcAft>
                <a:spcPts val="0"/>
              </a:spcAft>
              <a:buClr>
                <a:srgbClr val="434343"/>
              </a:buClr>
              <a:buSzPts val="1700"/>
              <a:buChar char="●"/>
            </a:pPr>
            <a:r>
              <a:rPr b="1" lang="en" sz="1700">
                <a:solidFill>
                  <a:srgbClr val="434343"/>
                </a:solidFill>
              </a:rPr>
              <a:t>Pharmacology </a:t>
            </a:r>
            <a:endParaRPr b="1" sz="1700">
              <a:solidFill>
                <a:srgbClr val="434343"/>
              </a:solidFill>
            </a:endParaRPr>
          </a:p>
          <a:p>
            <a:pPr indent="0" lvl="0" marL="457200" rtl="0" algn="l">
              <a:spcBef>
                <a:spcPts val="1200"/>
              </a:spcBef>
              <a:spcAft>
                <a:spcPts val="0"/>
              </a:spcAft>
              <a:buNone/>
            </a:pPr>
            <a:r>
              <a:t/>
            </a:r>
            <a:endParaRPr b="1" sz="100">
              <a:solidFill>
                <a:srgbClr val="434343"/>
              </a:solidFill>
            </a:endParaRPr>
          </a:p>
          <a:p>
            <a:pPr indent="-336550" lvl="0" marL="457200" rtl="0" algn="l">
              <a:spcBef>
                <a:spcPts val="1200"/>
              </a:spcBef>
              <a:spcAft>
                <a:spcPts val="0"/>
              </a:spcAft>
              <a:buClr>
                <a:srgbClr val="434343"/>
              </a:buClr>
              <a:buSzPts val="1700"/>
              <a:buChar char="●"/>
            </a:pPr>
            <a:r>
              <a:rPr b="1" lang="en" sz="1700">
                <a:solidFill>
                  <a:srgbClr val="434343"/>
                </a:solidFill>
              </a:rPr>
              <a:t>Materials Science</a:t>
            </a:r>
            <a:endParaRPr b="1" sz="1700">
              <a:solidFill>
                <a:srgbClr val="434343"/>
              </a:solidFill>
            </a:endParaRPr>
          </a:p>
          <a:p>
            <a:pPr indent="0" lvl="0" marL="457200" rtl="0" algn="l">
              <a:spcBef>
                <a:spcPts val="1200"/>
              </a:spcBef>
              <a:spcAft>
                <a:spcPts val="0"/>
              </a:spcAft>
              <a:buNone/>
            </a:pPr>
            <a:r>
              <a:t/>
            </a:r>
            <a:endParaRPr b="1" sz="100">
              <a:solidFill>
                <a:srgbClr val="434343"/>
              </a:solidFill>
            </a:endParaRPr>
          </a:p>
          <a:p>
            <a:pPr indent="-336550" lvl="0" marL="457200" rtl="0" algn="l">
              <a:spcBef>
                <a:spcPts val="1200"/>
              </a:spcBef>
              <a:spcAft>
                <a:spcPts val="0"/>
              </a:spcAft>
              <a:buClr>
                <a:srgbClr val="434343"/>
              </a:buClr>
              <a:buSzPts val="1700"/>
              <a:buChar char="●"/>
            </a:pPr>
            <a:r>
              <a:rPr b="1" lang="en" sz="1700">
                <a:solidFill>
                  <a:srgbClr val="434343"/>
                </a:solidFill>
              </a:rPr>
              <a:t>Geology and Mineralogy</a:t>
            </a:r>
            <a:endParaRPr b="1" sz="1700">
              <a:solidFill>
                <a:srgbClr val="434343"/>
              </a:solidFill>
            </a:endParaRPr>
          </a:p>
          <a:p>
            <a:pPr indent="0" lvl="0" marL="457200" rtl="0" algn="l">
              <a:spcBef>
                <a:spcPts val="1200"/>
              </a:spcBef>
              <a:spcAft>
                <a:spcPts val="0"/>
              </a:spcAft>
              <a:buNone/>
            </a:pPr>
            <a:r>
              <a:t/>
            </a:r>
            <a:endParaRPr b="1" sz="100">
              <a:solidFill>
                <a:srgbClr val="434343"/>
              </a:solidFill>
            </a:endParaRPr>
          </a:p>
          <a:p>
            <a:pPr indent="-336550" lvl="0" marL="457200" rtl="0" algn="l">
              <a:spcBef>
                <a:spcPts val="1200"/>
              </a:spcBef>
              <a:spcAft>
                <a:spcPts val="0"/>
              </a:spcAft>
              <a:buClr>
                <a:srgbClr val="434343"/>
              </a:buClr>
              <a:buSzPts val="1700"/>
              <a:buChar char="●"/>
            </a:pPr>
            <a:r>
              <a:rPr b="1" lang="en" sz="1700">
                <a:solidFill>
                  <a:srgbClr val="434343"/>
                </a:solidFill>
              </a:rPr>
              <a:t>Forensic Science</a:t>
            </a:r>
            <a:endParaRPr sz="1700">
              <a:solidFill>
                <a:srgbClr val="434343"/>
              </a:solidFill>
            </a:endParaRPr>
          </a:p>
        </p:txBody>
      </p:sp>
      <p:pic>
        <p:nvPicPr>
          <p:cNvPr id="390" name="Google Shape;390;p43"/>
          <p:cNvPicPr preferRelativeResize="0"/>
          <p:nvPr/>
        </p:nvPicPr>
        <p:blipFill rotWithShape="1">
          <a:blip r:embed="rId3">
            <a:alphaModFix/>
          </a:blip>
          <a:srcRect b="37245" l="0" r="0" t="0"/>
          <a:stretch/>
        </p:blipFill>
        <p:spPr>
          <a:xfrm>
            <a:off x="5449050" y="768213"/>
            <a:ext cx="3571150" cy="2032827"/>
          </a:xfrm>
          <a:prstGeom prst="rect">
            <a:avLst/>
          </a:prstGeom>
          <a:noFill/>
          <a:ln>
            <a:noFill/>
          </a:ln>
        </p:spPr>
      </p:pic>
      <p:pic>
        <p:nvPicPr>
          <p:cNvPr id="391" name="Google Shape;391;p43"/>
          <p:cNvPicPr preferRelativeResize="0"/>
          <p:nvPr/>
        </p:nvPicPr>
        <p:blipFill>
          <a:blip r:embed="rId4">
            <a:alphaModFix/>
          </a:blip>
          <a:stretch>
            <a:fillRect/>
          </a:stretch>
        </p:blipFill>
        <p:spPr>
          <a:xfrm>
            <a:off x="3938149" y="2850900"/>
            <a:ext cx="2728626" cy="2032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type="title"/>
          </p:nvPr>
        </p:nvSpPr>
        <p:spPr>
          <a:xfrm>
            <a:off x="200850" y="104475"/>
            <a:ext cx="8742300" cy="917100"/>
          </a:xfrm>
          <a:prstGeom prst="rect">
            <a:avLst/>
          </a:prstGeom>
        </p:spPr>
        <p:txBody>
          <a:bodyPr anchorCtr="0" anchor="t" bIns="91425" lIns="91425" spcFirstLastPara="1" rIns="91425" wrap="square" tIns="91425">
            <a:noAutofit/>
          </a:bodyPr>
          <a:lstStyle/>
          <a:p>
            <a:pPr indent="0" lvl="0" marL="0" rtl="0" algn="ctr">
              <a:lnSpc>
                <a:spcPct val="100000"/>
              </a:lnSpc>
              <a:spcBef>
                <a:spcPts val="100"/>
              </a:spcBef>
              <a:spcAft>
                <a:spcPts val="0"/>
              </a:spcAft>
              <a:buSzPts val="990"/>
              <a:buNone/>
            </a:pPr>
            <a:r>
              <a:rPr b="1" lang="en" sz="2500">
                <a:solidFill>
                  <a:srgbClr val="CC0000"/>
                </a:solidFill>
              </a:rPr>
              <a:t>More </a:t>
            </a:r>
            <a:r>
              <a:rPr b="1" lang="en" sz="2500">
                <a:solidFill>
                  <a:srgbClr val="CC0000"/>
                </a:solidFill>
              </a:rPr>
              <a:t>Cryoelectron Tomography/Subtomogram </a:t>
            </a:r>
            <a:endParaRPr b="1" sz="2500">
              <a:solidFill>
                <a:srgbClr val="CC0000"/>
              </a:solidFill>
            </a:endParaRPr>
          </a:p>
          <a:p>
            <a:pPr indent="0" lvl="0" marL="0" rtl="0" algn="ctr">
              <a:lnSpc>
                <a:spcPct val="100000"/>
              </a:lnSpc>
              <a:spcBef>
                <a:spcPts val="100"/>
              </a:spcBef>
              <a:spcAft>
                <a:spcPts val="0"/>
              </a:spcAft>
              <a:buClr>
                <a:schemeClr val="dk1"/>
              </a:buClr>
              <a:buSzPts val="990"/>
              <a:buFont typeface="Arial"/>
              <a:buNone/>
            </a:pPr>
            <a:r>
              <a:rPr b="1" lang="en" sz="2500">
                <a:solidFill>
                  <a:srgbClr val="CC0000"/>
                </a:solidFill>
              </a:rPr>
              <a:t>Applications </a:t>
            </a:r>
            <a:endParaRPr b="1" sz="2500">
              <a:solidFill>
                <a:srgbClr val="CC0000"/>
              </a:solidFill>
            </a:endParaRPr>
          </a:p>
          <a:p>
            <a:pPr indent="0" lvl="0" marL="0" rtl="0" algn="ctr">
              <a:lnSpc>
                <a:spcPct val="100000"/>
              </a:lnSpc>
              <a:spcBef>
                <a:spcPts val="400"/>
              </a:spcBef>
              <a:spcAft>
                <a:spcPts val="400"/>
              </a:spcAft>
              <a:buSzPts val="990"/>
              <a:buNone/>
            </a:pPr>
            <a:r>
              <a:t/>
            </a:r>
            <a:endParaRPr sz="2720">
              <a:solidFill>
                <a:srgbClr val="CC0000"/>
              </a:solidFill>
            </a:endParaRPr>
          </a:p>
        </p:txBody>
      </p:sp>
      <p:sp>
        <p:nvSpPr>
          <p:cNvPr id="397" name="Google Shape;397;p44"/>
          <p:cNvSpPr txBox="1"/>
          <p:nvPr>
            <p:ph idx="1" type="body"/>
          </p:nvPr>
        </p:nvSpPr>
        <p:spPr>
          <a:xfrm>
            <a:off x="244325" y="1286900"/>
            <a:ext cx="4572600" cy="3050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434343"/>
              </a:buClr>
              <a:buSzPts val="1800"/>
              <a:buChar char="●"/>
            </a:pPr>
            <a:r>
              <a:rPr b="1" lang="en">
                <a:solidFill>
                  <a:srgbClr val="434343"/>
                </a:solidFill>
              </a:rPr>
              <a:t>Nanotechnology and Nanomaterials</a:t>
            </a:r>
            <a:endParaRPr b="1">
              <a:solidFill>
                <a:srgbClr val="434343"/>
              </a:solidFill>
            </a:endParaRPr>
          </a:p>
          <a:p>
            <a:pPr indent="0" lvl="0" marL="457200" rtl="0" algn="l">
              <a:spcBef>
                <a:spcPts val="1200"/>
              </a:spcBef>
              <a:spcAft>
                <a:spcPts val="0"/>
              </a:spcAft>
              <a:buNone/>
            </a:pPr>
            <a:r>
              <a:t/>
            </a:r>
            <a:endParaRPr b="1" sz="200">
              <a:solidFill>
                <a:srgbClr val="434343"/>
              </a:solidFill>
            </a:endParaRPr>
          </a:p>
          <a:p>
            <a:pPr indent="-342900" lvl="0" marL="457200" rtl="0" algn="l">
              <a:spcBef>
                <a:spcPts val="1200"/>
              </a:spcBef>
              <a:spcAft>
                <a:spcPts val="0"/>
              </a:spcAft>
              <a:buClr>
                <a:srgbClr val="434343"/>
              </a:buClr>
              <a:buSzPts val="1800"/>
              <a:buChar char="●"/>
            </a:pPr>
            <a:r>
              <a:rPr b="1" lang="en">
                <a:solidFill>
                  <a:srgbClr val="434343"/>
                </a:solidFill>
              </a:rPr>
              <a:t>Synthetic Biology</a:t>
            </a:r>
            <a:endParaRPr b="1">
              <a:solidFill>
                <a:srgbClr val="434343"/>
              </a:solidFill>
            </a:endParaRPr>
          </a:p>
          <a:p>
            <a:pPr indent="0" lvl="0" marL="457200" rtl="0" algn="l">
              <a:spcBef>
                <a:spcPts val="1200"/>
              </a:spcBef>
              <a:spcAft>
                <a:spcPts val="0"/>
              </a:spcAft>
              <a:buNone/>
            </a:pPr>
            <a:r>
              <a:t/>
            </a:r>
            <a:endParaRPr b="1" sz="200">
              <a:solidFill>
                <a:srgbClr val="434343"/>
              </a:solidFill>
            </a:endParaRPr>
          </a:p>
          <a:p>
            <a:pPr indent="-342900" lvl="0" marL="457200" rtl="0" algn="l">
              <a:spcBef>
                <a:spcPts val="1200"/>
              </a:spcBef>
              <a:spcAft>
                <a:spcPts val="0"/>
              </a:spcAft>
              <a:buClr>
                <a:srgbClr val="434343"/>
              </a:buClr>
              <a:buSzPts val="1800"/>
              <a:buChar char="●"/>
            </a:pPr>
            <a:r>
              <a:rPr b="1" lang="en">
                <a:solidFill>
                  <a:srgbClr val="434343"/>
                </a:solidFill>
              </a:rPr>
              <a:t>Materials Science</a:t>
            </a:r>
            <a:endParaRPr b="1">
              <a:solidFill>
                <a:srgbClr val="434343"/>
              </a:solidFill>
            </a:endParaRPr>
          </a:p>
          <a:p>
            <a:pPr indent="0" lvl="0" marL="457200" rtl="0" algn="l">
              <a:spcBef>
                <a:spcPts val="1200"/>
              </a:spcBef>
              <a:spcAft>
                <a:spcPts val="0"/>
              </a:spcAft>
              <a:buNone/>
            </a:pPr>
            <a:r>
              <a:t/>
            </a:r>
            <a:endParaRPr b="1" sz="200">
              <a:solidFill>
                <a:srgbClr val="434343"/>
              </a:solidFill>
            </a:endParaRPr>
          </a:p>
          <a:p>
            <a:pPr indent="-342900" lvl="0" marL="457200" rtl="0" algn="l">
              <a:spcBef>
                <a:spcPts val="1200"/>
              </a:spcBef>
              <a:spcAft>
                <a:spcPts val="0"/>
              </a:spcAft>
              <a:buClr>
                <a:srgbClr val="434343"/>
              </a:buClr>
              <a:buSzPts val="1800"/>
              <a:buChar char="●"/>
            </a:pPr>
            <a:r>
              <a:rPr b="1" lang="en">
                <a:solidFill>
                  <a:srgbClr val="434343"/>
                </a:solidFill>
              </a:rPr>
              <a:t>Environmental Science</a:t>
            </a:r>
            <a:endParaRPr b="1">
              <a:solidFill>
                <a:srgbClr val="434343"/>
              </a:solidFill>
            </a:endParaRPr>
          </a:p>
          <a:p>
            <a:pPr indent="0" lvl="0" marL="457200" rtl="0" algn="l">
              <a:spcBef>
                <a:spcPts val="1200"/>
              </a:spcBef>
              <a:spcAft>
                <a:spcPts val="0"/>
              </a:spcAft>
              <a:buNone/>
            </a:pPr>
            <a:r>
              <a:t/>
            </a:r>
            <a:endParaRPr b="1" sz="200">
              <a:solidFill>
                <a:srgbClr val="434343"/>
              </a:solidFill>
            </a:endParaRPr>
          </a:p>
          <a:p>
            <a:pPr indent="-342900" lvl="0" marL="457200" rtl="0" algn="l">
              <a:spcBef>
                <a:spcPts val="1200"/>
              </a:spcBef>
              <a:spcAft>
                <a:spcPts val="0"/>
              </a:spcAft>
              <a:buClr>
                <a:srgbClr val="434343"/>
              </a:buClr>
              <a:buSzPts val="1800"/>
              <a:buChar char="●"/>
            </a:pPr>
            <a:r>
              <a:rPr b="1" lang="en">
                <a:solidFill>
                  <a:srgbClr val="434343"/>
                </a:solidFill>
              </a:rPr>
              <a:t>Food Science</a:t>
            </a:r>
            <a:endParaRPr b="1">
              <a:solidFill>
                <a:srgbClr val="434343"/>
              </a:solidFill>
            </a:endParaRPr>
          </a:p>
          <a:p>
            <a:pPr indent="0" lvl="0" marL="0" rtl="0" algn="l">
              <a:spcBef>
                <a:spcPts val="1200"/>
              </a:spcBef>
              <a:spcAft>
                <a:spcPts val="1200"/>
              </a:spcAft>
              <a:buNone/>
            </a:pPr>
            <a:r>
              <a:t/>
            </a:r>
            <a:endParaRPr sz="1700">
              <a:solidFill>
                <a:srgbClr val="434343"/>
              </a:solidFill>
            </a:endParaRPr>
          </a:p>
        </p:txBody>
      </p:sp>
      <p:pic>
        <p:nvPicPr>
          <p:cNvPr id="398" name="Google Shape;398;p44"/>
          <p:cNvPicPr preferRelativeResize="0"/>
          <p:nvPr/>
        </p:nvPicPr>
        <p:blipFill rotWithShape="1">
          <a:blip r:embed="rId3">
            <a:alphaModFix/>
          </a:blip>
          <a:srcRect b="6834" l="5983" r="5771" t="9616"/>
          <a:stretch/>
        </p:blipFill>
        <p:spPr>
          <a:xfrm>
            <a:off x="5064750" y="1972013"/>
            <a:ext cx="3793051" cy="1937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000"/>
              <a:t>Thank you!</a:t>
            </a:r>
            <a:endParaRPr b="1" sz="4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6"/>
          <p:cNvSpPr txBox="1"/>
          <p:nvPr>
            <p:ph type="title"/>
          </p:nvPr>
        </p:nvSpPr>
        <p:spPr>
          <a:xfrm>
            <a:off x="0" y="59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AI Generated Images :)</a:t>
            </a:r>
            <a:endParaRPr b="1"/>
          </a:p>
        </p:txBody>
      </p:sp>
      <p:pic>
        <p:nvPicPr>
          <p:cNvPr id="409" name="Google Shape;409;p46"/>
          <p:cNvPicPr preferRelativeResize="0"/>
          <p:nvPr/>
        </p:nvPicPr>
        <p:blipFill>
          <a:blip r:embed="rId3">
            <a:alphaModFix/>
          </a:blip>
          <a:stretch>
            <a:fillRect/>
          </a:stretch>
        </p:blipFill>
        <p:spPr>
          <a:xfrm>
            <a:off x="352963" y="726425"/>
            <a:ext cx="3836197" cy="3820974"/>
          </a:xfrm>
          <a:prstGeom prst="rect">
            <a:avLst/>
          </a:prstGeom>
          <a:noFill/>
          <a:ln>
            <a:noFill/>
          </a:ln>
        </p:spPr>
      </p:pic>
      <p:pic>
        <p:nvPicPr>
          <p:cNvPr id="410" name="Google Shape;410;p46"/>
          <p:cNvPicPr preferRelativeResize="0"/>
          <p:nvPr/>
        </p:nvPicPr>
        <p:blipFill>
          <a:blip r:embed="rId4">
            <a:alphaModFix/>
          </a:blip>
          <a:stretch>
            <a:fillRect/>
          </a:stretch>
        </p:blipFill>
        <p:spPr>
          <a:xfrm>
            <a:off x="4341560" y="726425"/>
            <a:ext cx="3826071" cy="3820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7"/>
          <p:cNvSpPr txBox="1"/>
          <p:nvPr>
            <p:ph type="title"/>
          </p:nvPr>
        </p:nvSpPr>
        <p:spPr>
          <a:xfrm>
            <a:off x="311700" y="67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a:t>
            </a:r>
            <a:endParaRPr/>
          </a:p>
        </p:txBody>
      </p:sp>
      <p:sp>
        <p:nvSpPr>
          <p:cNvPr id="416" name="Google Shape;416;p47"/>
          <p:cNvSpPr txBox="1"/>
          <p:nvPr>
            <p:ph idx="1" type="body"/>
          </p:nvPr>
        </p:nvSpPr>
        <p:spPr>
          <a:xfrm>
            <a:off x="311700" y="597250"/>
            <a:ext cx="8520600" cy="4035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000">
                <a:solidFill>
                  <a:srgbClr val="666666"/>
                </a:solidFill>
              </a:rPr>
              <a:t>“Basics of Photogrammetry.” </a:t>
            </a:r>
            <a:r>
              <a:rPr i="1" lang="en" sz="1000">
                <a:solidFill>
                  <a:srgbClr val="666666"/>
                </a:solidFill>
              </a:rPr>
              <a:t>Geodetic Systems, Inc</a:t>
            </a:r>
            <a:r>
              <a:rPr lang="en" sz="1000">
                <a:solidFill>
                  <a:srgbClr val="666666"/>
                </a:solidFill>
              </a:rPr>
              <a:t>, www.geodetic.com/basics-of-photogrammetry/.</a:t>
            </a:r>
            <a:endParaRPr sz="1000">
              <a:solidFill>
                <a:srgbClr val="666666"/>
              </a:solidFill>
            </a:endParaRPr>
          </a:p>
          <a:p>
            <a:pPr indent="0" lvl="0" marL="0" rtl="0" algn="l">
              <a:spcBef>
                <a:spcPts val="1200"/>
              </a:spcBef>
              <a:spcAft>
                <a:spcPts val="0"/>
              </a:spcAft>
              <a:buClr>
                <a:schemeClr val="dk1"/>
              </a:buClr>
              <a:buSzPts val="1100"/>
              <a:buFont typeface="Arial"/>
              <a:buNone/>
            </a:pPr>
            <a:r>
              <a:rPr lang="en" sz="1000">
                <a:solidFill>
                  <a:srgbClr val="666666"/>
                </a:solidFill>
              </a:rPr>
              <a:t>Hall, David H., et al. “Modern electron microscopy methods for C. elegans.” Methods in Cell Biology, 2012, pp. 93–149, https://doi.org/10.1016/b978-0-12-394620-1.00004-7. </a:t>
            </a:r>
            <a:endParaRPr sz="1000">
              <a:solidFill>
                <a:srgbClr val="666666"/>
              </a:solidFill>
            </a:endParaRPr>
          </a:p>
          <a:p>
            <a:pPr indent="0" lvl="0" marL="0" rtl="0" algn="l">
              <a:spcBef>
                <a:spcPts val="1200"/>
              </a:spcBef>
              <a:spcAft>
                <a:spcPts val="0"/>
              </a:spcAft>
              <a:buClr>
                <a:schemeClr val="dk1"/>
              </a:buClr>
              <a:buSzPts val="1100"/>
              <a:buFont typeface="Arial"/>
              <a:buNone/>
            </a:pPr>
            <a:r>
              <a:rPr lang="en" sz="1000">
                <a:solidFill>
                  <a:srgbClr val="666666"/>
                </a:solidFill>
              </a:rPr>
              <a:t>Vijayakrishnan, Swetha, et al. “In situ structure of virus capsids within cell nuclei by correlative light and cryo-electron tomography.” </a:t>
            </a:r>
            <a:r>
              <a:rPr i="1" lang="en" sz="1000">
                <a:solidFill>
                  <a:srgbClr val="666666"/>
                </a:solidFill>
              </a:rPr>
              <a:t>Scientific Reports</a:t>
            </a:r>
            <a:r>
              <a:rPr lang="en" sz="1000">
                <a:solidFill>
                  <a:srgbClr val="666666"/>
                </a:solidFill>
              </a:rPr>
              <a:t>, vol. 10, no. 1, 19 Oct. 2020, https://doi.org/10.1038/s41598-020-74104-x. </a:t>
            </a:r>
            <a:endParaRPr sz="1000">
              <a:solidFill>
                <a:srgbClr val="666666"/>
              </a:solidFill>
            </a:endParaRPr>
          </a:p>
          <a:p>
            <a:pPr indent="0" lvl="0" marL="0" rtl="0" algn="l">
              <a:spcBef>
                <a:spcPts val="1200"/>
              </a:spcBef>
              <a:spcAft>
                <a:spcPts val="0"/>
              </a:spcAft>
              <a:buClr>
                <a:schemeClr val="dk1"/>
              </a:buClr>
              <a:buSzPts val="1100"/>
              <a:buFont typeface="Arial"/>
              <a:buNone/>
            </a:pPr>
            <a:r>
              <a:rPr lang="en" sz="1000">
                <a:solidFill>
                  <a:srgbClr val="666666"/>
                </a:solidFill>
              </a:rPr>
              <a:t>Freund, Natalia T., et al. “Coexistence of potent HIV-1 broadly neutralizing antibodies and antibody-sensitive viruses in a viremic controller.” </a:t>
            </a:r>
            <a:r>
              <a:rPr i="1" lang="en" sz="1000">
                <a:solidFill>
                  <a:srgbClr val="666666"/>
                </a:solidFill>
              </a:rPr>
              <a:t>Science Translational Medicine</a:t>
            </a:r>
            <a:r>
              <a:rPr lang="en" sz="1000">
                <a:solidFill>
                  <a:srgbClr val="666666"/>
                </a:solidFill>
              </a:rPr>
              <a:t>, vol. 9, no. 373, 18 Jan. 2017, https://doi.org/10.1126/scitranslmed.aal2144. </a:t>
            </a:r>
            <a:endParaRPr sz="1000">
              <a:solidFill>
                <a:srgbClr val="666666"/>
              </a:solidFill>
            </a:endParaRPr>
          </a:p>
          <a:p>
            <a:pPr indent="0" lvl="0" marL="0" rtl="0" algn="l">
              <a:spcBef>
                <a:spcPts val="1200"/>
              </a:spcBef>
              <a:spcAft>
                <a:spcPts val="0"/>
              </a:spcAft>
              <a:buClr>
                <a:schemeClr val="dk1"/>
              </a:buClr>
              <a:buSzPts val="1100"/>
              <a:buFont typeface="Arial"/>
              <a:buNone/>
            </a:pPr>
            <a:r>
              <a:rPr lang="en" sz="1000">
                <a:solidFill>
                  <a:srgbClr val="666666"/>
                </a:solidFill>
              </a:rPr>
              <a:t>“Cryo-Electron Tomography Sample Data.” </a:t>
            </a:r>
            <a:r>
              <a:rPr i="1" lang="en" sz="1000">
                <a:solidFill>
                  <a:srgbClr val="666666"/>
                </a:solidFill>
              </a:rPr>
              <a:t>Thermo Fisher Scientific - US</a:t>
            </a:r>
            <a:r>
              <a:rPr lang="en" sz="1000">
                <a:solidFill>
                  <a:srgbClr val="666666"/>
                </a:solidFill>
              </a:rPr>
              <a:t>, www.thermofisher.com/us/en/home/electron-microscopy/life-sciences/cryo-tomography/sample-data.html. Accessed 19 Sept. 2024. </a:t>
            </a:r>
            <a:endParaRPr sz="1000">
              <a:solidFill>
                <a:srgbClr val="666666"/>
              </a:solidFill>
            </a:endParaRPr>
          </a:p>
          <a:p>
            <a:pPr indent="0" lvl="0" marL="0" rtl="0" algn="l">
              <a:spcBef>
                <a:spcPts val="1200"/>
              </a:spcBef>
              <a:spcAft>
                <a:spcPts val="0"/>
              </a:spcAft>
              <a:buClr>
                <a:schemeClr val="dk1"/>
              </a:buClr>
              <a:buSzPts val="1100"/>
              <a:buFont typeface="Arial"/>
              <a:buNone/>
            </a:pPr>
            <a:r>
              <a:rPr lang="en" sz="1000">
                <a:solidFill>
                  <a:srgbClr val="666666"/>
                </a:solidFill>
              </a:rPr>
              <a:t>“Cryo-Electron Tomography Technology.” </a:t>
            </a:r>
            <a:r>
              <a:rPr i="1" lang="en" sz="1000">
                <a:solidFill>
                  <a:srgbClr val="666666"/>
                </a:solidFill>
              </a:rPr>
              <a:t>Thermo Fisher Scientific - US</a:t>
            </a:r>
            <a:r>
              <a:rPr lang="en" sz="1000">
                <a:solidFill>
                  <a:srgbClr val="666666"/>
                </a:solidFill>
              </a:rPr>
              <a:t>, www.thermofisher.com/us/en/home/electron-microscopy/life-sciences/cryo-tomography/workflow.html#:~:text=Cryo%2Delectron%20tomography%20has%20been,cells%20and%20large%20tissue%20samples. Accessed 19 Sept. 2024. </a:t>
            </a:r>
            <a:endParaRPr sz="1000">
              <a:solidFill>
                <a:srgbClr val="666666"/>
              </a:solidFill>
            </a:endParaRPr>
          </a:p>
          <a:p>
            <a:pPr indent="0" lvl="0" marL="0" rtl="0" algn="l">
              <a:spcBef>
                <a:spcPts val="1200"/>
              </a:spcBef>
              <a:spcAft>
                <a:spcPts val="0"/>
              </a:spcAft>
              <a:buClr>
                <a:schemeClr val="dk1"/>
              </a:buClr>
              <a:buSzPts val="1100"/>
              <a:buFont typeface="Arial"/>
              <a:buNone/>
            </a:pPr>
            <a:r>
              <a:rPr lang="en" sz="1000">
                <a:solidFill>
                  <a:srgbClr val="666666"/>
                </a:solidFill>
              </a:rPr>
              <a:t>Sibert, Bryan S., et al. “Micropatterning transmission electron microscopy grids to direct cell positioning within whole-cell cryo-electron tomography workflows.” </a:t>
            </a:r>
            <a:r>
              <a:rPr i="1" lang="en" sz="1000">
                <a:solidFill>
                  <a:srgbClr val="666666"/>
                </a:solidFill>
              </a:rPr>
              <a:t>Journal of Visualized Experiments</a:t>
            </a:r>
            <a:r>
              <a:rPr lang="en" sz="1000">
                <a:solidFill>
                  <a:srgbClr val="666666"/>
                </a:solidFill>
              </a:rPr>
              <a:t>, no. 175, 13 Sept. 2021, https://doi.org/10.3791/62992. </a:t>
            </a:r>
            <a:endParaRPr sz="1000">
              <a:solidFill>
                <a:srgbClr val="666666"/>
              </a:solidFill>
            </a:endParaRPr>
          </a:p>
          <a:p>
            <a:pPr indent="0" lvl="0" marL="0" rtl="0" algn="l">
              <a:spcBef>
                <a:spcPts val="1200"/>
              </a:spcBef>
              <a:spcAft>
                <a:spcPts val="0"/>
              </a:spcAft>
              <a:buClr>
                <a:schemeClr val="dk1"/>
              </a:buClr>
              <a:buSzPts val="1100"/>
              <a:buFont typeface="Arial"/>
              <a:buNone/>
            </a:pPr>
            <a:r>
              <a:rPr lang="en" sz="1000">
                <a:solidFill>
                  <a:srgbClr val="666666"/>
                </a:solidFill>
              </a:rPr>
              <a:t>“Cryo EM Tomography.” </a:t>
            </a:r>
            <a:r>
              <a:rPr i="1" lang="en" sz="1000">
                <a:solidFill>
                  <a:srgbClr val="666666"/>
                </a:solidFill>
              </a:rPr>
              <a:t>YouTube</a:t>
            </a:r>
            <a:r>
              <a:rPr lang="en" sz="1000">
                <a:solidFill>
                  <a:srgbClr val="666666"/>
                </a:solidFill>
              </a:rPr>
              <a:t>, www.youtube.com/watch?v=frgjc-ZNhOY. Accessed 19 Sept. 2024. </a:t>
            </a:r>
            <a:endParaRPr sz="1000">
              <a:solidFill>
                <a:srgbClr val="666666"/>
              </a:solidFill>
            </a:endParaRPr>
          </a:p>
          <a:p>
            <a:pPr indent="0" lvl="0" marL="0" rtl="0" algn="l">
              <a:spcBef>
                <a:spcPts val="1200"/>
              </a:spcBef>
              <a:spcAft>
                <a:spcPts val="0"/>
              </a:spcAft>
              <a:buClr>
                <a:schemeClr val="dk1"/>
              </a:buClr>
              <a:buSzPts val="1100"/>
              <a:buFont typeface="Arial"/>
              <a:buNone/>
            </a:pPr>
            <a:r>
              <a:rPr lang="en" sz="1000">
                <a:solidFill>
                  <a:srgbClr val="666666"/>
                </a:solidFill>
              </a:rPr>
              <a:t>Regents of the University of California. “UCSF Chimera an Extensible Molecular Modeling System.” UCSF Chimera Home Page, 2018, www.cgl.ucsf.edu/chimera/. </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sz="1000">
              <a:solidFill>
                <a:srgbClr val="666666"/>
              </a:solidFill>
            </a:endParaRPr>
          </a:p>
          <a:p>
            <a:pPr indent="-12700" lvl="0" marL="355600" rtl="0" algn="l">
              <a:spcBef>
                <a:spcPts val="1200"/>
              </a:spcBef>
              <a:spcAft>
                <a:spcPts val="1200"/>
              </a:spcAft>
              <a:buNone/>
            </a:pPr>
            <a:r>
              <a:t/>
            </a:r>
            <a:endParaRPr sz="1000">
              <a:solidFill>
                <a:srgbClr val="666666"/>
              </a:solidFill>
              <a:highlight>
                <a:srgbClr val="FFFFFF"/>
              </a:highlight>
            </a:endParaRPr>
          </a:p>
        </p:txBody>
      </p:sp>
      <p:sp>
        <p:nvSpPr>
          <p:cNvPr id="417" name="Google Shape;417;p47"/>
          <p:cNvSpPr txBox="1"/>
          <p:nvPr/>
        </p:nvSpPr>
        <p:spPr>
          <a:xfrm>
            <a:off x="0" y="0"/>
            <a:ext cx="7837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8"/>
          <p:cNvSpPr txBox="1"/>
          <p:nvPr>
            <p:ph type="title"/>
          </p:nvPr>
        </p:nvSpPr>
        <p:spPr>
          <a:xfrm>
            <a:off x="311700" y="14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 cont.</a:t>
            </a:r>
            <a:endParaRPr/>
          </a:p>
        </p:txBody>
      </p:sp>
      <p:sp>
        <p:nvSpPr>
          <p:cNvPr id="423" name="Google Shape;423;p48"/>
          <p:cNvSpPr txBox="1"/>
          <p:nvPr>
            <p:ph idx="1" type="body"/>
          </p:nvPr>
        </p:nvSpPr>
        <p:spPr>
          <a:xfrm>
            <a:off x="311700" y="713925"/>
            <a:ext cx="8520600" cy="39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RELION developer team. “Unsupervised 3D Classification.” Unsupervised 3D Classification - RELION Documentation, relion.readthedocs.io/en/release-3.1/SPA_tutorial/Class3D.html. Accessed 30 Sept. 2024. </a:t>
            </a:r>
            <a:endParaRPr sz="1000">
              <a:solidFill>
                <a:srgbClr val="666666"/>
              </a:solidFill>
            </a:endParaRPr>
          </a:p>
          <a:p>
            <a:pPr indent="0" lvl="0" marL="0" rtl="0" algn="l">
              <a:spcBef>
                <a:spcPts val="1200"/>
              </a:spcBef>
              <a:spcAft>
                <a:spcPts val="0"/>
              </a:spcAft>
              <a:buNone/>
            </a:pPr>
            <a:r>
              <a:rPr lang="en" sz="1000">
                <a:solidFill>
                  <a:srgbClr val="666666"/>
                </a:solidFill>
                <a:highlight>
                  <a:srgbClr val="FFFFFF"/>
                </a:highlight>
              </a:rPr>
              <a:t>Zost, S.J., Gilchuk, P., Chen, R.E. </a:t>
            </a:r>
            <a:r>
              <a:rPr i="1" lang="en" sz="1000">
                <a:solidFill>
                  <a:srgbClr val="666666"/>
                </a:solidFill>
                <a:highlight>
                  <a:srgbClr val="FFFFFF"/>
                </a:highlight>
              </a:rPr>
              <a:t>et al.</a:t>
            </a:r>
            <a:r>
              <a:rPr lang="en" sz="1000">
                <a:solidFill>
                  <a:srgbClr val="666666"/>
                </a:solidFill>
                <a:highlight>
                  <a:srgbClr val="FFFFFF"/>
                </a:highlight>
              </a:rPr>
              <a:t> Rapid isolation and profiling of a diverse panel of human monoclonal antibodies targeting the SARS-CoV-2 spike protein. </a:t>
            </a:r>
            <a:r>
              <a:rPr i="1" lang="en" sz="1000">
                <a:solidFill>
                  <a:srgbClr val="666666"/>
                </a:solidFill>
                <a:highlight>
                  <a:srgbClr val="FFFFFF"/>
                </a:highlight>
              </a:rPr>
              <a:t>Nat Med</a:t>
            </a:r>
            <a:r>
              <a:rPr lang="en" sz="1000">
                <a:solidFill>
                  <a:srgbClr val="666666"/>
                </a:solidFill>
                <a:highlight>
                  <a:srgbClr val="FFFFFF"/>
                </a:highlight>
              </a:rPr>
              <a:t> 26, 1422–1427 (2020). </a:t>
            </a:r>
            <a:r>
              <a:rPr lang="en" sz="1000" u="sng">
                <a:solidFill>
                  <a:schemeClr val="hlink"/>
                </a:solidFill>
                <a:highlight>
                  <a:srgbClr val="FFFFFF"/>
                </a:highlight>
                <a:hlinkClick r:id="rId3"/>
              </a:rPr>
              <a:t>https://doi.org/10.1038/s41591-020-0998-x</a:t>
            </a:r>
            <a:endParaRPr sz="1000">
              <a:solidFill>
                <a:srgbClr val="666666"/>
              </a:solidFill>
              <a:highlight>
                <a:srgbClr val="FFFFFF"/>
              </a:highlight>
            </a:endParaRPr>
          </a:p>
          <a:p>
            <a:pPr indent="0" lvl="0" marL="0" rtl="0" algn="l">
              <a:spcBef>
                <a:spcPts val="1200"/>
              </a:spcBef>
              <a:spcAft>
                <a:spcPts val="0"/>
              </a:spcAft>
              <a:buNone/>
            </a:pPr>
            <a:r>
              <a:rPr lang="en" sz="1000">
                <a:solidFill>
                  <a:srgbClr val="666666"/>
                </a:solidFill>
              </a:rPr>
              <a:t>Asano, Shoh, et al. “In situ cryo-electron tomography: A post-reductionist approach to structural biology.” </a:t>
            </a:r>
            <a:r>
              <a:rPr i="1" lang="en" sz="1000">
                <a:solidFill>
                  <a:srgbClr val="666666"/>
                </a:solidFill>
              </a:rPr>
              <a:t>Journal of Molecular Biology</a:t>
            </a:r>
            <a:r>
              <a:rPr lang="en" sz="1000">
                <a:solidFill>
                  <a:srgbClr val="666666"/>
                </a:solidFill>
              </a:rPr>
              <a:t>, vol. 428, no. 2, Jan. 2016, pp. 332–343, https://doi.org/10.1016/j.jmb.2015.09.030. </a:t>
            </a:r>
            <a:endParaRPr sz="1000">
              <a:solidFill>
                <a:srgbClr val="666666"/>
              </a:solidFill>
            </a:endParaRPr>
          </a:p>
          <a:p>
            <a:pPr indent="0" lvl="0" marL="0" rtl="0" algn="l">
              <a:spcBef>
                <a:spcPts val="1200"/>
              </a:spcBef>
              <a:spcAft>
                <a:spcPts val="0"/>
              </a:spcAft>
              <a:buNone/>
            </a:pPr>
            <a:r>
              <a:rPr lang="en" sz="1000">
                <a:solidFill>
                  <a:srgbClr val="666666"/>
                </a:solidFill>
              </a:rPr>
              <a:t>“What Is the Difference between Cryo-EM and Cryo-Et?” </a:t>
            </a:r>
            <a:r>
              <a:rPr i="1" lang="en" sz="1000">
                <a:solidFill>
                  <a:srgbClr val="666666"/>
                </a:solidFill>
              </a:rPr>
              <a:t>Delmic Microscopy Blog</a:t>
            </a:r>
            <a:r>
              <a:rPr lang="en" sz="1000">
                <a:solidFill>
                  <a:srgbClr val="666666"/>
                </a:solidFill>
              </a:rPr>
              <a:t>, blog.delmic.com/what-is-the-difference-between-cryo-em-and-cryo-et. Accessed 19 Sept. 2024. </a:t>
            </a:r>
            <a:endParaRPr sz="1000">
              <a:solidFill>
                <a:srgbClr val="666666"/>
              </a:solidFill>
            </a:endParaRPr>
          </a:p>
          <a:p>
            <a:pPr indent="0" lvl="0" marL="0" rtl="0" algn="l">
              <a:spcBef>
                <a:spcPts val="1200"/>
              </a:spcBef>
              <a:spcAft>
                <a:spcPts val="0"/>
              </a:spcAft>
              <a:buNone/>
            </a:pPr>
            <a:r>
              <a:rPr lang="en" sz="1000">
                <a:solidFill>
                  <a:srgbClr val="666666"/>
                </a:solidFill>
                <a:highlight>
                  <a:schemeClr val="lt1"/>
                </a:highlight>
              </a:rPr>
              <a:t>Sébastien Pillet; Spin-crossover materials: Getting the most from x-ray crystallography. </a:t>
            </a:r>
            <a:r>
              <a:rPr i="1" lang="en" sz="1000">
                <a:solidFill>
                  <a:srgbClr val="666666"/>
                </a:solidFill>
                <a:highlight>
                  <a:schemeClr val="lt1"/>
                </a:highlight>
              </a:rPr>
              <a:t>J. Appl. Phys.</a:t>
            </a:r>
            <a:r>
              <a:rPr lang="en" sz="1000">
                <a:solidFill>
                  <a:srgbClr val="666666"/>
                </a:solidFill>
                <a:highlight>
                  <a:schemeClr val="lt1"/>
                </a:highlight>
              </a:rPr>
              <a:t> 14 May 2021; 129 (18): 181101. </a:t>
            </a:r>
            <a:r>
              <a:rPr lang="en" sz="1000">
                <a:solidFill>
                  <a:srgbClr val="666666"/>
                </a:solidFill>
                <a:highlight>
                  <a:schemeClr val="lt1"/>
                </a:highlight>
                <a:uFill>
                  <a:noFill/>
                </a:uFill>
                <a:hlinkClick r:id="rId4">
                  <a:extLst>
                    <a:ext uri="{A12FA001-AC4F-418D-AE19-62706E023703}">
                      <ahyp:hlinkClr val="tx"/>
                    </a:ext>
                  </a:extLst>
                </a:hlinkClick>
              </a:rPr>
              <a:t>https://doi.org/10.1063/5.0047681</a:t>
            </a:r>
            <a:endParaRPr sz="1000">
              <a:solidFill>
                <a:srgbClr val="666666"/>
              </a:solidFill>
            </a:endParaRPr>
          </a:p>
          <a:p>
            <a:pPr indent="0" lvl="0" marL="0" rtl="0" algn="l">
              <a:spcBef>
                <a:spcPts val="1200"/>
              </a:spcBef>
              <a:spcAft>
                <a:spcPts val="0"/>
              </a:spcAft>
              <a:buNone/>
            </a:pPr>
            <a:r>
              <a:rPr lang="en" sz="1000">
                <a:solidFill>
                  <a:srgbClr val="666666"/>
                </a:solidFill>
              </a:rPr>
              <a:t>Gong, Y., Gu, T., Ling, L., Qiu, R., &amp; Zhang, W. (2022). Visualizing hazardous solids with cryogenic electron microscopy (Cryo-EM). </a:t>
            </a:r>
            <a:r>
              <a:rPr i="1" lang="en" sz="1000">
                <a:solidFill>
                  <a:srgbClr val="666666"/>
                </a:solidFill>
              </a:rPr>
              <a:t>Journal of Hazardous Materials</a:t>
            </a:r>
            <a:r>
              <a:rPr lang="en" sz="1000">
                <a:solidFill>
                  <a:srgbClr val="666666"/>
                </a:solidFill>
              </a:rPr>
              <a:t>, </a:t>
            </a:r>
            <a:r>
              <a:rPr i="1" lang="en" sz="1000">
                <a:solidFill>
                  <a:srgbClr val="666666"/>
                </a:solidFill>
              </a:rPr>
              <a:t>436</a:t>
            </a:r>
            <a:r>
              <a:rPr lang="en" sz="1000">
                <a:solidFill>
                  <a:srgbClr val="666666"/>
                </a:solidFill>
              </a:rPr>
              <a:t>, 129192–129192. </a:t>
            </a:r>
            <a:r>
              <a:rPr lang="en" sz="1000" u="sng">
                <a:solidFill>
                  <a:srgbClr val="666666"/>
                </a:solidFill>
                <a:hlinkClick r:id="rId5">
                  <a:extLst>
                    <a:ext uri="{A12FA001-AC4F-418D-AE19-62706E023703}">
                      <ahyp:hlinkClr val="tx"/>
                    </a:ext>
                  </a:extLst>
                </a:hlinkClick>
              </a:rPr>
              <a:t>https://doi.org/10.1016/j.jhazmat.2022.129192</a:t>
            </a:r>
            <a:endParaRPr sz="1000">
              <a:solidFill>
                <a:srgbClr val="666666"/>
              </a:solidFill>
            </a:endParaRPr>
          </a:p>
          <a:p>
            <a:pPr indent="0" lvl="0" marL="0" rtl="0" algn="l">
              <a:spcBef>
                <a:spcPts val="1200"/>
              </a:spcBef>
              <a:spcAft>
                <a:spcPts val="0"/>
              </a:spcAft>
              <a:buNone/>
            </a:pPr>
            <a:r>
              <a:rPr lang="en" sz="1000">
                <a:solidFill>
                  <a:srgbClr val="666666"/>
                </a:solidFill>
                <a:highlight>
                  <a:schemeClr val="lt1"/>
                </a:highlight>
              </a:rPr>
              <a:t>Kupikowska-Stobba, Barbara, Jacek Domagała, and Mirosław M. Kasprzak. 2024. "Critical Review of Techniques for Food Emulsion Characterization" </a:t>
            </a:r>
            <a:r>
              <a:rPr i="1" lang="en" sz="1000">
                <a:solidFill>
                  <a:srgbClr val="666666"/>
                </a:solidFill>
                <a:highlight>
                  <a:schemeClr val="lt1"/>
                </a:highlight>
              </a:rPr>
              <a:t>Applied Sciences</a:t>
            </a:r>
            <a:r>
              <a:rPr lang="en" sz="1000">
                <a:solidFill>
                  <a:srgbClr val="666666"/>
                </a:solidFill>
                <a:highlight>
                  <a:schemeClr val="lt1"/>
                </a:highlight>
              </a:rPr>
              <a:t> 14, no. 3: 1069. </a:t>
            </a:r>
            <a:r>
              <a:rPr lang="en" sz="1000" u="sng">
                <a:solidFill>
                  <a:srgbClr val="666666"/>
                </a:solidFill>
                <a:highlight>
                  <a:schemeClr val="lt1"/>
                </a:highlight>
                <a:hlinkClick r:id="rId6">
                  <a:extLst>
                    <a:ext uri="{A12FA001-AC4F-418D-AE19-62706E023703}">
                      <ahyp:hlinkClr val="tx"/>
                    </a:ext>
                  </a:extLst>
                </a:hlinkClick>
              </a:rPr>
              <a:t>https://doi.org/10.3390/app14031069</a:t>
            </a:r>
            <a:endParaRPr sz="1000">
              <a:solidFill>
                <a:srgbClr val="666666"/>
              </a:solidFill>
              <a:highlight>
                <a:schemeClr val="lt1"/>
              </a:highlight>
            </a:endParaRPr>
          </a:p>
          <a:p>
            <a:pPr indent="0" lvl="0" marL="0" rtl="0" algn="l">
              <a:spcBef>
                <a:spcPts val="1200"/>
              </a:spcBef>
              <a:spcAft>
                <a:spcPts val="1200"/>
              </a:spcAft>
              <a:buNone/>
            </a:pPr>
            <a:r>
              <a:rPr lang="en" sz="1000">
                <a:solidFill>
                  <a:srgbClr val="666666"/>
                </a:solidFill>
                <a:highlight>
                  <a:schemeClr val="lt1"/>
                </a:highlight>
              </a:rPr>
              <a:t>Do, G., Sase, S., Kobayashi, R., Sato, M., Bae, Y., Maeda, T., Ueno, S., &amp; Araki, T. (2020). Determining the internal structure of ice cream using cryogenic microtome imaging and x-ray computed tomography. </a:t>
            </a:r>
            <a:r>
              <a:rPr i="1" lang="en" sz="1000">
                <a:solidFill>
                  <a:srgbClr val="666666"/>
                </a:solidFill>
                <a:highlight>
                  <a:schemeClr val="lt1"/>
                </a:highlight>
              </a:rPr>
              <a:t>Japan Journal of Food Engineering</a:t>
            </a:r>
            <a:r>
              <a:rPr lang="en" sz="1000">
                <a:solidFill>
                  <a:srgbClr val="666666"/>
                </a:solidFill>
                <a:highlight>
                  <a:schemeClr val="lt1"/>
                </a:highlight>
              </a:rPr>
              <a:t>, 21(3), 113–121.</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B45F06"/>
                </a:solidFill>
              </a:rPr>
              <a:t>Research Question:</a:t>
            </a:r>
            <a:endParaRPr b="1">
              <a:solidFill>
                <a:srgbClr val="B45F06"/>
              </a:solidFill>
            </a:endParaRPr>
          </a:p>
        </p:txBody>
      </p:sp>
      <p:sp>
        <p:nvSpPr>
          <p:cNvPr id="89" name="Google Shape;89;p16"/>
          <p:cNvSpPr txBox="1"/>
          <p:nvPr>
            <p:ph idx="1" type="body"/>
          </p:nvPr>
        </p:nvSpPr>
        <p:spPr>
          <a:xfrm>
            <a:off x="311700" y="1783675"/>
            <a:ext cx="8520600" cy="186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3000"/>
              <a:t>Is it possible to have “autologous bNAbs [that] can coexist with bNAb-sensitive viruses and contribute to HIV-1 control?”</a:t>
            </a:r>
            <a:endParaRPr sz="3000"/>
          </a:p>
        </p:txBody>
      </p:sp>
      <p:sp>
        <p:nvSpPr>
          <p:cNvPr id="90" name="Google Shape;90;p16"/>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Introduction</a:t>
            </a:r>
            <a:endParaRPr sz="16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520">
                <a:solidFill>
                  <a:srgbClr val="38761D"/>
                </a:solidFill>
                <a:latin typeface="Helvetica Neue"/>
                <a:ea typeface="Helvetica Neue"/>
                <a:cs typeface="Helvetica Neue"/>
                <a:sym typeface="Helvetica Neue"/>
              </a:rPr>
              <a:t>Methodology</a:t>
            </a:r>
            <a:endParaRPr b="1" sz="4520">
              <a:solidFill>
                <a:srgbClr val="38761D"/>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8761D"/>
                </a:solidFill>
              </a:rPr>
              <a:t>Donor Selection</a:t>
            </a:r>
            <a:endParaRPr b="1">
              <a:solidFill>
                <a:srgbClr val="38761D"/>
              </a:solidFill>
            </a:endParaRPr>
          </a:p>
        </p:txBody>
      </p:sp>
      <p:sp>
        <p:nvSpPr>
          <p:cNvPr id="101" name="Google Shape;101;p18"/>
          <p:cNvSpPr txBox="1"/>
          <p:nvPr>
            <p:ph idx="1" type="body"/>
          </p:nvPr>
        </p:nvSpPr>
        <p:spPr>
          <a:xfrm>
            <a:off x="311700" y="1152475"/>
            <a:ext cx="6332100" cy="34164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AutoNum type="arabicPeriod"/>
            </a:pPr>
            <a:r>
              <a:rPr b="1" lang="en"/>
              <a:t>Long term control </a:t>
            </a:r>
            <a:r>
              <a:rPr lang="en"/>
              <a:t>→ unique immune response to HIV-1 without therapy</a:t>
            </a:r>
            <a:endParaRPr/>
          </a:p>
          <a:p>
            <a:pPr indent="-342900" lvl="0" marL="457200" rtl="0" algn="l">
              <a:spcBef>
                <a:spcPts val="1200"/>
              </a:spcBef>
              <a:spcAft>
                <a:spcPts val="0"/>
              </a:spcAft>
              <a:buSzPts val="1800"/>
              <a:buAutoNum type="arabicPeriod"/>
            </a:pPr>
            <a:r>
              <a:rPr b="1" lang="en"/>
              <a:t>Broadly Neutralizing Antibodies </a:t>
            </a:r>
            <a:r>
              <a:rPr lang="en"/>
              <a:t>→ multiple bNAbs </a:t>
            </a:r>
            <a:r>
              <a:rPr lang="en"/>
              <a:t>targeting</a:t>
            </a:r>
            <a:r>
              <a:rPr lang="en"/>
              <a:t> different HIV-1 sites</a:t>
            </a:r>
            <a:endParaRPr/>
          </a:p>
          <a:p>
            <a:pPr indent="-342900" lvl="0" marL="457200" rtl="0" algn="l">
              <a:spcBef>
                <a:spcPts val="1000"/>
              </a:spcBef>
              <a:spcAft>
                <a:spcPts val="1200"/>
              </a:spcAft>
              <a:buSzPts val="1800"/>
              <a:buAutoNum type="arabicPeriod"/>
            </a:pPr>
            <a:r>
              <a:rPr b="1" lang="en"/>
              <a:t>Coexistence of sensitive viruses</a:t>
            </a:r>
            <a:r>
              <a:rPr lang="en"/>
              <a:t> → </a:t>
            </a:r>
            <a:r>
              <a:rPr lang="en"/>
              <a:t>presence</a:t>
            </a:r>
            <a:r>
              <a:rPr lang="en"/>
              <a:t> of both potent bNAbs and sensitive HIV-1 strains</a:t>
            </a:r>
            <a:endParaRPr/>
          </a:p>
        </p:txBody>
      </p:sp>
      <p:pic>
        <p:nvPicPr>
          <p:cNvPr id="102" name="Google Shape;102;p18"/>
          <p:cNvPicPr preferRelativeResize="0"/>
          <p:nvPr/>
        </p:nvPicPr>
        <p:blipFill rotWithShape="1">
          <a:blip r:embed="rId3">
            <a:alphaModFix/>
          </a:blip>
          <a:srcRect b="1777" l="0" r="0" t="0"/>
          <a:stretch/>
        </p:blipFill>
        <p:spPr>
          <a:xfrm>
            <a:off x="6791100" y="545525"/>
            <a:ext cx="2117401" cy="4429549"/>
          </a:xfrm>
          <a:prstGeom prst="rect">
            <a:avLst/>
          </a:prstGeom>
          <a:noFill/>
          <a:ln>
            <a:noFill/>
          </a:ln>
        </p:spPr>
      </p:pic>
      <p:sp>
        <p:nvSpPr>
          <p:cNvPr id="103" name="Google Shape;103;p18"/>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Methodology</a:t>
            </a:r>
            <a:endParaRPr sz="16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380000"/>
            <a:ext cx="8520600" cy="572700"/>
          </a:xfrm>
          <a:prstGeom prst="rect">
            <a:avLst/>
          </a:prstGeom>
        </p:spPr>
        <p:txBody>
          <a:bodyPr anchorCtr="0" anchor="t" bIns="91425" lIns="91425" spcFirstLastPara="1" rIns="91425" wrap="square" tIns="91425">
            <a:noAutofit/>
          </a:bodyPr>
          <a:lstStyle/>
          <a:p>
            <a:pPr indent="0" lvl="0" marL="0" rtl="0" algn="l">
              <a:lnSpc>
                <a:spcPct val="125000"/>
              </a:lnSpc>
              <a:spcBef>
                <a:spcPts val="1400"/>
              </a:spcBef>
              <a:spcAft>
                <a:spcPts val="400"/>
              </a:spcAft>
              <a:buNone/>
            </a:pPr>
            <a:r>
              <a:rPr b="1" lang="en" sz="2500">
                <a:solidFill>
                  <a:srgbClr val="38761D"/>
                </a:solidFill>
                <a:highlight>
                  <a:srgbClr val="FFFFFF"/>
                </a:highlight>
              </a:rPr>
              <a:t>B Cell Sorting  </a:t>
            </a:r>
            <a:endParaRPr b="1">
              <a:solidFill>
                <a:srgbClr val="38761D"/>
              </a:solidFill>
            </a:endParaRPr>
          </a:p>
        </p:txBody>
      </p:sp>
      <p:sp>
        <p:nvSpPr>
          <p:cNvPr id="109" name="Google Shape;109;p19"/>
          <p:cNvSpPr txBox="1"/>
          <p:nvPr>
            <p:ph idx="1" type="body"/>
          </p:nvPr>
        </p:nvSpPr>
        <p:spPr>
          <a:xfrm>
            <a:off x="311700" y="1214750"/>
            <a:ext cx="38889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Human d</a:t>
            </a:r>
            <a:r>
              <a:rPr lang="en"/>
              <a:t>onor B cells sorted and pre-enriched with α-CD19 magnetic beads </a:t>
            </a:r>
            <a:endParaRPr/>
          </a:p>
          <a:p>
            <a:pPr indent="0" lvl="0" marL="457200" rtl="0" algn="l">
              <a:lnSpc>
                <a:spcPct val="115000"/>
              </a:lnSpc>
              <a:spcBef>
                <a:spcPts val="500"/>
              </a:spcBef>
              <a:spcAft>
                <a:spcPts val="0"/>
              </a:spcAft>
              <a:buNone/>
            </a:pPr>
            <a:r>
              <a:t/>
            </a:r>
            <a:endParaRPr/>
          </a:p>
          <a:p>
            <a:pPr indent="-342900" lvl="0" marL="457200" rtl="0" algn="l">
              <a:spcBef>
                <a:spcPts val="500"/>
              </a:spcBef>
              <a:spcAft>
                <a:spcPts val="0"/>
              </a:spcAft>
              <a:buSzPts val="1800"/>
              <a:buChar char="●"/>
            </a:pPr>
            <a:r>
              <a:rPr lang="en"/>
              <a:t>B Cells stained with 4 different HIV-1 baits, covering all epitopes </a:t>
            </a:r>
            <a:endParaRPr/>
          </a:p>
          <a:p>
            <a:pPr indent="0" lvl="0" marL="457200" rtl="0" algn="l">
              <a:spcBef>
                <a:spcPts val="500"/>
              </a:spcBef>
              <a:spcAft>
                <a:spcPts val="0"/>
              </a:spcAft>
              <a:buNone/>
            </a:pPr>
            <a:r>
              <a:t/>
            </a:r>
            <a:endParaRPr/>
          </a:p>
          <a:p>
            <a:pPr indent="0" lvl="0" marL="0" rtl="0" algn="l">
              <a:spcBef>
                <a:spcPts val="1200"/>
              </a:spcBef>
              <a:spcAft>
                <a:spcPts val="1200"/>
              </a:spcAft>
              <a:buNone/>
            </a:pPr>
            <a:r>
              <a:t/>
            </a:r>
            <a:endParaRPr/>
          </a:p>
        </p:txBody>
      </p:sp>
      <p:sp>
        <p:nvSpPr>
          <p:cNvPr id="110" name="Google Shape;110;p19"/>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Methodology</a:t>
            </a:r>
            <a:endParaRPr sz="1600">
              <a:solidFill>
                <a:schemeClr val="dk2"/>
              </a:solidFill>
            </a:endParaRPr>
          </a:p>
        </p:txBody>
      </p:sp>
      <p:grpSp>
        <p:nvGrpSpPr>
          <p:cNvPr id="111" name="Google Shape;111;p19"/>
          <p:cNvGrpSpPr/>
          <p:nvPr/>
        </p:nvGrpSpPr>
        <p:grpSpPr>
          <a:xfrm>
            <a:off x="4347327" y="380002"/>
            <a:ext cx="4127774" cy="4669357"/>
            <a:chOff x="5688225" y="1017725"/>
            <a:chExt cx="2796974" cy="3540073"/>
          </a:xfrm>
        </p:grpSpPr>
        <p:pic>
          <p:nvPicPr>
            <p:cNvPr id="112" name="Google Shape;112;p19"/>
            <p:cNvPicPr preferRelativeResize="0"/>
            <p:nvPr/>
          </p:nvPicPr>
          <p:blipFill rotWithShape="1">
            <a:blip r:embed="rId3">
              <a:alphaModFix/>
            </a:blip>
            <a:srcRect b="47594" l="14834" r="24935" t="0"/>
            <a:stretch/>
          </p:blipFill>
          <p:spPr>
            <a:xfrm>
              <a:off x="5855825" y="1017725"/>
              <a:ext cx="2629374" cy="3540073"/>
            </a:xfrm>
            <a:prstGeom prst="rect">
              <a:avLst/>
            </a:prstGeom>
            <a:noFill/>
            <a:ln>
              <a:noFill/>
            </a:ln>
          </p:spPr>
        </p:pic>
        <p:sp>
          <p:nvSpPr>
            <p:cNvPr id="113" name="Google Shape;113;p19"/>
            <p:cNvSpPr/>
            <p:nvPr/>
          </p:nvSpPr>
          <p:spPr>
            <a:xfrm>
              <a:off x="5688225" y="1017725"/>
              <a:ext cx="6810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379975"/>
            <a:ext cx="8520600" cy="572700"/>
          </a:xfrm>
          <a:prstGeom prst="rect">
            <a:avLst/>
          </a:prstGeom>
        </p:spPr>
        <p:txBody>
          <a:bodyPr anchorCtr="0" anchor="t" bIns="91425" lIns="91425" spcFirstLastPara="1" rIns="91425" wrap="square" tIns="91425">
            <a:normAutofit/>
          </a:bodyPr>
          <a:lstStyle/>
          <a:p>
            <a:pPr indent="0" lvl="0" marL="0" rtl="0" algn="l">
              <a:lnSpc>
                <a:spcPct val="125000"/>
              </a:lnSpc>
              <a:spcBef>
                <a:spcPts val="1400"/>
              </a:spcBef>
              <a:spcAft>
                <a:spcPts val="400"/>
              </a:spcAft>
              <a:buNone/>
            </a:pPr>
            <a:r>
              <a:rPr b="1" lang="en" sz="2500">
                <a:solidFill>
                  <a:srgbClr val="38761D"/>
                </a:solidFill>
                <a:highlight>
                  <a:srgbClr val="FFFFFF"/>
                </a:highlight>
              </a:rPr>
              <a:t>Antibody Isolation</a:t>
            </a:r>
            <a:endParaRPr b="1" sz="2500">
              <a:solidFill>
                <a:srgbClr val="38761D"/>
              </a:solidFill>
            </a:endParaRPr>
          </a:p>
        </p:txBody>
      </p:sp>
      <p:sp>
        <p:nvSpPr>
          <p:cNvPr id="119" name="Google Shape;119;p20"/>
          <p:cNvSpPr txBox="1"/>
          <p:nvPr>
            <p:ph idx="1" type="body"/>
          </p:nvPr>
        </p:nvSpPr>
        <p:spPr>
          <a:xfrm>
            <a:off x="311700" y="1218175"/>
            <a:ext cx="414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Igλ &amp; Igκ chains amplified using primers </a:t>
            </a:r>
            <a:endParaRPr/>
          </a:p>
          <a:p>
            <a:pPr indent="0" lvl="0" marL="457200" rtl="0" algn="l">
              <a:spcBef>
                <a:spcPts val="500"/>
              </a:spcBef>
              <a:spcAft>
                <a:spcPts val="0"/>
              </a:spcAft>
              <a:buNone/>
            </a:pPr>
            <a:r>
              <a:t/>
            </a:r>
            <a:endParaRPr/>
          </a:p>
          <a:p>
            <a:pPr indent="-342900" lvl="0" marL="457200" rtl="0" algn="l">
              <a:spcBef>
                <a:spcPts val="500"/>
              </a:spcBef>
              <a:spcAft>
                <a:spcPts val="0"/>
              </a:spcAft>
              <a:buSzPts val="1800"/>
              <a:buChar char="●"/>
            </a:pPr>
            <a:r>
              <a:rPr lang="en"/>
              <a:t>PCR products cloned into vector </a:t>
            </a:r>
            <a:endParaRPr/>
          </a:p>
          <a:p>
            <a:pPr indent="0" lvl="0" marL="457200" rtl="0" algn="l">
              <a:spcBef>
                <a:spcPts val="500"/>
              </a:spcBef>
              <a:spcAft>
                <a:spcPts val="0"/>
              </a:spcAft>
              <a:buNone/>
            </a:pPr>
            <a:r>
              <a:t/>
            </a:r>
            <a:endParaRPr/>
          </a:p>
          <a:p>
            <a:pPr indent="-342900" lvl="0" marL="457200" rtl="0" algn="l">
              <a:spcBef>
                <a:spcPts val="500"/>
              </a:spcBef>
              <a:spcAft>
                <a:spcPts val="0"/>
              </a:spcAft>
              <a:buSzPts val="1800"/>
              <a:buChar char="●"/>
            </a:pPr>
            <a:r>
              <a:rPr lang="en"/>
              <a:t>Antibodies produced using human embryonic kidney cells</a:t>
            </a:r>
            <a:endParaRPr/>
          </a:p>
        </p:txBody>
      </p:sp>
      <p:sp>
        <p:nvSpPr>
          <p:cNvPr id="120" name="Google Shape;120;p20"/>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Methodology</a:t>
            </a:r>
            <a:endParaRPr sz="1600">
              <a:solidFill>
                <a:schemeClr val="dk2"/>
              </a:solidFill>
            </a:endParaRPr>
          </a:p>
        </p:txBody>
      </p:sp>
      <p:grpSp>
        <p:nvGrpSpPr>
          <p:cNvPr id="121" name="Google Shape;121;p20"/>
          <p:cNvGrpSpPr/>
          <p:nvPr/>
        </p:nvGrpSpPr>
        <p:grpSpPr>
          <a:xfrm>
            <a:off x="5047150" y="551750"/>
            <a:ext cx="3054575" cy="4437775"/>
            <a:chOff x="5047150" y="551750"/>
            <a:chExt cx="3054575" cy="4437775"/>
          </a:xfrm>
        </p:grpSpPr>
        <p:pic>
          <p:nvPicPr>
            <p:cNvPr id="122" name="Google Shape;122;p20"/>
            <p:cNvPicPr preferRelativeResize="0"/>
            <p:nvPr/>
          </p:nvPicPr>
          <p:blipFill rotWithShape="1">
            <a:blip r:embed="rId3">
              <a:alphaModFix/>
            </a:blip>
            <a:srcRect b="0" l="15032" r="19294" t="37675"/>
            <a:stretch/>
          </p:blipFill>
          <p:spPr>
            <a:xfrm>
              <a:off x="5080000" y="551750"/>
              <a:ext cx="3021725" cy="4437775"/>
            </a:xfrm>
            <a:prstGeom prst="rect">
              <a:avLst/>
            </a:prstGeom>
            <a:noFill/>
            <a:ln>
              <a:noFill/>
            </a:ln>
          </p:spPr>
        </p:pic>
        <p:sp>
          <p:nvSpPr>
            <p:cNvPr id="123" name="Google Shape;123;p20"/>
            <p:cNvSpPr/>
            <p:nvPr/>
          </p:nvSpPr>
          <p:spPr>
            <a:xfrm>
              <a:off x="5047150" y="2134925"/>
              <a:ext cx="317400" cy="87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8761D"/>
                </a:solidFill>
              </a:rPr>
              <a:t>HIV-1 Neutralization </a:t>
            </a:r>
            <a:endParaRPr b="1">
              <a:solidFill>
                <a:srgbClr val="38761D"/>
              </a:solidFill>
            </a:endParaRPr>
          </a:p>
        </p:txBody>
      </p:sp>
      <p:sp>
        <p:nvSpPr>
          <p:cNvPr id="129" name="Google Shape;129;p21"/>
          <p:cNvSpPr txBox="1"/>
          <p:nvPr>
            <p:ph idx="1" type="body"/>
          </p:nvPr>
        </p:nvSpPr>
        <p:spPr>
          <a:xfrm>
            <a:off x="311700" y="1152475"/>
            <a:ext cx="8408100" cy="2079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rgbClr val="434343"/>
              </a:buClr>
              <a:buSzPts val="1800"/>
              <a:buChar char="●"/>
            </a:pPr>
            <a:r>
              <a:rPr lang="en">
                <a:solidFill>
                  <a:srgbClr val="434343"/>
                </a:solidFill>
              </a:rPr>
              <a:t>Virus is neutralized using luciferase-based TZM-bl cell assay </a:t>
            </a:r>
            <a:endParaRPr>
              <a:solidFill>
                <a:srgbClr val="434343"/>
              </a:solidFill>
            </a:endParaRPr>
          </a:p>
          <a:p>
            <a:pPr indent="0" lvl="0" marL="0" rtl="0" algn="l">
              <a:spcBef>
                <a:spcPts val="1200"/>
              </a:spcBef>
              <a:spcAft>
                <a:spcPts val="0"/>
              </a:spcAft>
              <a:buNone/>
            </a:pPr>
            <a:r>
              <a:t/>
            </a:r>
            <a:endParaRPr sz="100">
              <a:solidFill>
                <a:srgbClr val="434343"/>
              </a:solidFill>
            </a:endParaRPr>
          </a:p>
          <a:p>
            <a:pPr indent="-342900" lvl="0" marL="457200" rtl="0" algn="l">
              <a:spcBef>
                <a:spcPts val="1200"/>
              </a:spcBef>
              <a:spcAft>
                <a:spcPts val="0"/>
              </a:spcAft>
              <a:buClr>
                <a:srgbClr val="434343"/>
              </a:buClr>
              <a:buSzPts val="1800"/>
              <a:buChar char="●"/>
            </a:pPr>
            <a:r>
              <a:rPr lang="en">
                <a:solidFill>
                  <a:srgbClr val="434343"/>
                </a:solidFill>
              </a:rPr>
              <a:t>Env pseudoviruses were incubated with f</a:t>
            </a:r>
            <a:r>
              <a:rPr lang="en">
                <a:solidFill>
                  <a:srgbClr val="434343"/>
                </a:solidFill>
              </a:rPr>
              <a:t>ivefold serial dilutions of </a:t>
            </a:r>
            <a:r>
              <a:rPr lang="en">
                <a:solidFill>
                  <a:srgbClr val="434343"/>
                </a:solidFill>
              </a:rPr>
              <a:t>single antibodies </a:t>
            </a:r>
            <a:endParaRPr>
              <a:solidFill>
                <a:srgbClr val="434343"/>
              </a:solidFill>
            </a:endParaRPr>
          </a:p>
          <a:p>
            <a:pPr indent="0" lvl="0" marL="457200" rtl="0" algn="l">
              <a:spcBef>
                <a:spcPts val="1200"/>
              </a:spcBef>
              <a:spcAft>
                <a:spcPts val="0"/>
              </a:spcAft>
              <a:buNone/>
            </a:pPr>
            <a:r>
              <a:t/>
            </a:r>
            <a:endParaRPr sz="100">
              <a:solidFill>
                <a:srgbClr val="434343"/>
              </a:solidFill>
            </a:endParaRPr>
          </a:p>
          <a:p>
            <a:pPr indent="-342900" lvl="0" marL="457200" rtl="0" algn="l">
              <a:spcBef>
                <a:spcPts val="1200"/>
              </a:spcBef>
              <a:spcAft>
                <a:spcPts val="0"/>
              </a:spcAft>
              <a:buClr>
                <a:srgbClr val="434343"/>
              </a:buClr>
              <a:buSzPts val="1800"/>
              <a:buChar char="●"/>
            </a:pPr>
            <a:r>
              <a:rPr lang="en">
                <a:solidFill>
                  <a:srgbClr val="434343"/>
                </a:solidFill>
              </a:rPr>
              <a:t>Applied to TZM-bl cells</a:t>
            </a:r>
            <a:endParaRPr>
              <a:solidFill>
                <a:srgbClr val="434343"/>
              </a:solidFill>
            </a:endParaRPr>
          </a:p>
        </p:txBody>
      </p:sp>
      <p:pic>
        <p:nvPicPr>
          <p:cNvPr id="130" name="Google Shape;130;p21"/>
          <p:cNvPicPr preferRelativeResize="0"/>
          <p:nvPr/>
        </p:nvPicPr>
        <p:blipFill>
          <a:blip r:embed="rId3">
            <a:alphaModFix/>
          </a:blip>
          <a:stretch>
            <a:fillRect/>
          </a:stretch>
        </p:blipFill>
        <p:spPr>
          <a:xfrm>
            <a:off x="3878050" y="2311550"/>
            <a:ext cx="5091550" cy="2831950"/>
          </a:xfrm>
          <a:prstGeom prst="rect">
            <a:avLst/>
          </a:prstGeom>
          <a:noFill/>
          <a:ln>
            <a:noFill/>
          </a:ln>
        </p:spPr>
      </p:pic>
      <p:sp>
        <p:nvSpPr>
          <p:cNvPr id="131" name="Google Shape;131;p21"/>
          <p:cNvSpPr txBox="1"/>
          <p:nvPr/>
        </p:nvSpPr>
        <p:spPr>
          <a:xfrm>
            <a:off x="311700" y="3366525"/>
            <a:ext cx="4048500" cy="780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434343"/>
              </a:buClr>
              <a:buSzPts val="1800"/>
              <a:buChar char="●"/>
            </a:pPr>
            <a:r>
              <a:rPr lang="en" sz="1800">
                <a:solidFill>
                  <a:srgbClr val="434343"/>
                </a:solidFill>
              </a:rPr>
              <a:t>Recorded luminescence </a:t>
            </a:r>
            <a:r>
              <a:rPr b="1" lang="en" sz="1800">
                <a:solidFill>
                  <a:srgbClr val="434343"/>
                </a:solidFill>
              </a:rPr>
              <a:t>reduction of 50% and 80% </a:t>
            </a:r>
            <a:endParaRPr b="1" sz="1800">
              <a:solidFill>
                <a:srgbClr val="434343"/>
              </a:solidFill>
            </a:endParaRPr>
          </a:p>
        </p:txBody>
      </p:sp>
      <p:sp>
        <p:nvSpPr>
          <p:cNvPr id="132" name="Google Shape;132;p21"/>
          <p:cNvSpPr txBox="1"/>
          <p:nvPr/>
        </p:nvSpPr>
        <p:spPr>
          <a:xfrm>
            <a:off x="7315850" y="136375"/>
            <a:ext cx="1734000" cy="2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600">
                <a:solidFill>
                  <a:schemeClr val="dk2"/>
                </a:solidFill>
              </a:rPr>
              <a:t>Methodology</a:t>
            </a:r>
            <a:endParaRPr sz="16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